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Override19.xml" ContentType="application/vnd.openxmlformats-officedocument.themeOverride+xml"/>
  <Override PartName="/ppt/theme/themeOverride17.xml" ContentType="application/vnd.openxmlformats-officedocument.themeOverride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22.xml" ContentType="application/vnd.openxmlformats-officedocument.themeOverr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1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  <p:sldMasterId id="2147483958" r:id="rId2"/>
  </p:sldMasterIdLst>
  <p:sldIdLst>
    <p:sldId id="256" r:id="rId3"/>
    <p:sldId id="287" r:id="rId4"/>
    <p:sldId id="257" r:id="rId5"/>
    <p:sldId id="258" r:id="rId6"/>
    <p:sldId id="259" r:id="rId7"/>
    <p:sldId id="271" r:id="rId8"/>
    <p:sldId id="261" r:id="rId9"/>
    <p:sldId id="262" r:id="rId10"/>
    <p:sldId id="263" r:id="rId11"/>
    <p:sldId id="282" r:id="rId12"/>
    <p:sldId id="284" r:id="rId13"/>
    <p:sldId id="264" r:id="rId14"/>
    <p:sldId id="266" r:id="rId15"/>
    <p:sldId id="269" r:id="rId16"/>
    <p:sldId id="267" r:id="rId17"/>
    <p:sldId id="286" r:id="rId18"/>
    <p:sldId id="285" r:id="rId19"/>
    <p:sldId id="272" r:id="rId20"/>
    <p:sldId id="275" r:id="rId21"/>
    <p:sldId id="276" r:id="rId22"/>
    <p:sldId id="277" r:id="rId23"/>
    <p:sldId id="278" r:id="rId24"/>
    <p:sldId id="279" r:id="rId25"/>
    <p:sldId id="288" r:id="rId26"/>
  </p:sldIdLst>
  <p:sldSz cx="12192000" cy="6858000"/>
  <p:notesSz cx="6858000" cy="9144000"/>
  <p:custShowLst>
    <p:custShow name="Произвольный показ 1" id="0">
      <p:sldLst>
        <p:sld r:id="rId3"/>
        <p:sld r:id="rId5"/>
        <p:sld r:id="rId6"/>
        <p:sld r:id="rId7"/>
        <p:sld r:id="rId8"/>
        <p:sld r:id="rId9"/>
        <p:sld r:id="rId10"/>
        <p:sld r:id="rId11"/>
        <p:sld r:id="rId14"/>
        <p:sld r:id="rId15"/>
        <p:sld r:id="rId16"/>
        <p:sld r:id="rId17"/>
        <p:sld r:id="rId20"/>
        <p:sld r:id="rId21"/>
        <p:sld r:id="rId22"/>
        <p:sld r:id="rId23"/>
        <p:sld r:id="rId24"/>
        <p:sld r:id="rId25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4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08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424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393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4454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4971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5158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4164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5214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2031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07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2027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71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58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0387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0963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30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621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913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678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590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285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498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22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598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D0DD1E1-ADC2-461D-8457-93356D833D58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C75D9-40E7-43DA-9E1C-4740A87DA1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314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8845" y="349136"/>
            <a:ext cx="9468195" cy="89306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43796"/>
            <a:ext cx="9144000" cy="5290501"/>
          </a:xfrm>
        </p:spPr>
        <p:txBody>
          <a:bodyPr>
            <a:normAutofit/>
          </a:bodyPr>
          <a:lstStyle/>
          <a:p>
            <a:pPr algn="r"/>
            <a:endParaRPr lang="ru-RU" sz="1200" dirty="0" smtClean="0"/>
          </a:p>
          <a:p>
            <a:pPr algn="r"/>
            <a:endParaRPr lang="ru-RU" sz="1200" dirty="0"/>
          </a:p>
          <a:p>
            <a:r>
              <a:rPr lang="ru-RU" b="1" dirty="0" smtClean="0">
                <a:solidFill>
                  <a:schemeClr val="tx1"/>
                </a:solidFill>
              </a:rPr>
              <a:t>Порядок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 err="1">
                <a:solidFill>
                  <a:schemeClr val="tx1"/>
                </a:solidFill>
              </a:rPr>
              <a:t>виплати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матеріальної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допомоги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киянам</a:t>
            </a:r>
            <a:r>
              <a:rPr lang="ru-RU" b="1" dirty="0">
                <a:solidFill>
                  <a:schemeClr val="tx1"/>
                </a:solidFill>
              </a:rPr>
              <a:t> - </a:t>
            </a:r>
            <a:r>
              <a:rPr lang="ru-RU" b="1" dirty="0" err="1">
                <a:solidFill>
                  <a:schemeClr val="tx1"/>
                </a:solidFill>
              </a:rPr>
              <a:t>уповноваженим</a:t>
            </a:r>
            <a:r>
              <a:rPr lang="ru-RU" b="1" dirty="0">
                <a:solidFill>
                  <a:schemeClr val="tx1"/>
                </a:solidFill>
              </a:rPr>
              <a:t> членам </a:t>
            </a:r>
            <a:r>
              <a:rPr lang="ru-RU" b="1" dirty="0" err="1">
                <a:solidFill>
                  <a:schemeClr val="tx1"/>
                </a:solidFill>
              </a:rPr>
              <a:t>сімей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загиблих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киян</a:t>
            </a:r>
            <a:r>
              <a:rPr lang="ru-RU" b="1" dirty="0">
                <a:solidFill>
                  <a:schemeClr val="tx1"/>
                </a:solidFill>
              </a:rPr>
              <a:t> - </a:t>
            </a:r>
            <a:r>
              <a:rPr lang="ru-RU" b="1" dirty="0" err="1">
                <a:solidFill>
                  <a:schemeClr val="tx1"/>
                </a:solidFill>
              </a:rPr>
              <a:t>учасників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антитерористичної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операції</a:t>
            </a:r>
            <a:r>
              <a:rPr lang="ru-RU" b="1" dirty="0">
                <a:solidFill>
                  <a:schemeClr val="tx1"/>
                </a:solidFill>
              </a:rPr>
              <a:t> за </a:t>
            </a:r>
            <a:r>
              <a:rPr lang="ru-RU" b="1" dirty="0" err="1">
                <a:solidFill>
                  <a:schemeClr val="tx1"/>
                </a:solidFill>
              </a:rPr>
              <a:t>належні</a:t>
            </a:r>
            <a:r>
              <a:rPr lang="ru-RU" b="1" dirty="0">
                <a:solidFill>
                  <a:schemeClr val="tx1"/>
                </a:solidFill>
              </a:rPr>
              <a:t> для </a:t>
            </a:r>
            <a:r>
              <a:rPr lang="ru-RU" b="1" dirty="0" err="1">
                <a:solidFill>
                  <a:schemeClr val="tx1"/>
                </a:solidFill>
              </a:rPr>
              <a:t>одержання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або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одержані</a:t>
            </a:r>
            <a:r>
              <a:rPr lang="ru-RU" b="1" dirty="0">
                <a:solidFill>
                  <a:schemeClr val="tx1"/>
                </a:solidFill>
              </a:rPr>
              <a:t> ними </a:t>
            </a:r>
            <a:r>
              <a:rPr lang="ru-RU" b="1" dirty="0" err="1">
                <a:solidFill>
                  <a:schemeClr val="tx1"/>
                </a:solidFill>
              </a:rPr>
              <a:t>земельні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ділянки</a:t>
            </a:r>
            <a:r>
              <a:rPr lang="ru-RU" b="1" dirty="0">
                <a:solidFill>
                  <a:schemeClr val="tx1"/>
                </a:solidFill>
              </a:rPr>
              <a:t> для </a:t>
            </a:r>
            <a:r>
              <a:rPr lang="ru-RU" b="1" dirty="0" err="1">
                <a:solidFill>
                  <a:schemeClr val="tx1"/>
                </a:solidFill>
              </a:rPr>
              <a:t>будівництва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обслуговування</a:t>
            </a:r>
            <a:r>
              <a:rPr lang="ru-RU" b="1" dirty="0">
                <a:solidFill>
                  <a:schemeClr val="tx1"/>
                </a:solidFill>
              </a:rPr>
              <a:t> жилого </a:t>
            </a:r>
            <a:r>
              <a:rPr lang="ru-RU" b="1" dirty="0" err="1">
                <a:solidFill>
                  <a:schemeClr val="tx1"/>
                </a:solidFill>
              </a:rPr>
              <a:t>будинку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господарських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будівель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споруд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600" dirty="0" err="1" smtClean="0">
                <a:solidFill>
                  <a:schemeClr val="tx1"/>
                </a:solidFill>
              </a:rPr>
              <a:t>Затверджений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додатком</a:t>
            </a:r>
            <a:r>
              <a:rPr lang="ru-RU" sz="1600" dirty="0" smtClean="0">
                <a:solidFill>
                  <a:schemeClr val="tx1"/>
                </a:solidFill>
              </a:rPr>
              <a:t> 8 до </a:t>
            </a:r>
            <a:r>
              <a:rPr lang="ru-RU" sz="1600" dirty="0" err="1">
                <a:solidFill>
                  <a:schemeClr val="tx1"/>
                </a:solidFill>
              </a:rPr>
              <a:t>рішення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Київської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міської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ради </a:t>
            </a:r>
            <a:r>
              <a:rPr lang="ru-RU" sz="1600" dirty="0" err="1" smtClean="0">
                <a:solidFill>
                  <a:schemeClr val="tx1"/>
                </a:solidFill>
              </a:rPr>
              <a:t>від</a:t>
            </a:r>
            <a:r>
              <a:rPr lang="ru-RU" sz="1600" dirty="0" smtClean="0">
                <a:solidFill>
                  <a:schemeClr val="tx1"/>
                </a:solidFill>
              </a:rPr>
              <a:t> 09.10.2014 року № </a:t>
            </a:r>
            <a:r>
              <a:rPr lang="ru-RU" sz="1600" dirty="0">
                <a:solidFill>
                  <a:schemeClr val="tx1"/>
                </a:solidFill>
              </a:rPr>
              <a:t>271/271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(у </a:t>
            </a:r>
            <a:r>
              <a:rPr lang="ru-RU" sz="1600" dirty="0" err="1">
                <a:solidFill>
                  <a:schemeClr val="tx1"/>
                </a:solidFill>
              </a:rPr>
              <a:t>редакції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рішення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Київської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міської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ради </a:t>
            </a:r>
            <a:r>
              <a:rPr lang="ru-RU" sz="1600" dirty="0" err="1" smtClean="0">
                <a:solidFill>
                  <a:schemeClr val="tx1"/>
                </a:solidFill>
              </a:rPr>
              <a:t>від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07.02.2019 </a:t>
            </a:r>
            <a:r>
              <a:rPr lang="ru-RU" sz="1600" dirty="0" smtClean="0">
                <a:solidFill>
                  <a:schemeClr val="tx1"/>
                </a:solidFill>
              </a:rPr>
              <a:t>року № </a:t>
            </a:r>
            <a:r>
              <a:rPr lang="ru-RU" sz="1600" dirty="0">
                <a:solidFill>
                  <a:schemeClr val="tx1"/>
                </a:solidFill>
              </a:rPr>
              <a:t>34/6690)</a:t>
            </a:r>
          </a:p>
          <a:p>
            <a:endParaRPr lang="uk-UA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1200" b="1" dirty="0" err="1" smtClean="0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 "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КИЇВСЬКИЙ МІСЬКИЙ ЦЕНТР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ДОПОМОГИ УЧАСНИКАМ 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АНТИТЕРОРИСТИЧНОЇ ОПЕРАЦІЇ"</a:t>
            </a:r>
          </a:p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0800-300 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633;  (067)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242-3718; (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044) 202-7693</a:t>
            </a:r>
          </a:p>
          <a:p>
            <a:endParaRPr lang="uk-UA" sz="1200" dirty="0"/>
          </a:p>
          <a:p>
            <a:endParaRPr lang="uk-UA" sz="1200" dirty="0" smtClean="0"/>
          </a:p>
          <a:p>
            <a:endParaRPr lang="uk-UA" sz="1200" dirty="0"/>
          </a:p>
          <a:p>
            <a:endParaRPr lang="ru-RU" sz="1200" dirty="0"/>
          </a:p>
        </p:txBody>
      </p:sp>
    </p:spTree>
    <p:custDataLst>
      <p:tags r:id="rId2"/>
    </p:custDataLst>
    <p:extLst>
      <p:ext uri="{BB962C8B-B14F-4D97-AF65-F5344CB8AC3E}">
        <p14:creationId xmlns="" xmlns:p14="http://schemas.microsoft.com/office/powerpoint/2010/main" val="4065744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 advTm="11117"/>
    </mc:Choice>
    <mc:Fallback>
      <p:transition spd="slow" advTm="111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0"/>
            <a:ext cx="10515600" cy="169132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							</a:t>
            </a:r>
            <a:r>
              <a:rPr lang="ru-RU" sz="1800" b="1" dirty="0"/>
              <a:t> </a:t>
            </a:r>
            <a:r>
              <a:rPr lang="ru-RU" sz="1600" b="1" dirty="0" err="1"/>
              <a:t>зразок</a:t>
            </a:r>
            <a:r>
              <a:rPr lang="ru-RU" sz="1600" b="1" dirty="0"/>
              <a:t> </a:t>
            </a:r>
            <a:r>
              <a:rPr lang="ru-RU" sz="1600" b="1" dirty="0" smtClean="0"/>
              <a:t>1</a:t>
            </a:r>
            <a:br>
              <a:rPr lang="ru-RU" sz="1600" b="1" dirty="0" smtClean="0"/>
            </a:br>
            <a:r>
              <a:rPr lang="ru-RU" sz="1600" b="1" dirty="0" err="1" smtClean="0"/>
              <a:t>Заява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>про </a:t>
            </a:r>
            <a:r>
              <a:rPr lang="ru-RU" sz="1600" b="1" dirty="0" err="1"/>
              <a:t>виплату</a:t>
            </a:r>
            <a:r>
              <a:rPr lang="ru-RU" sz="1600" b="1" dirty="0"/>
              <a:t> </a:t>
            </a:r>
            <a:r>
              <a:rPr lang="ru-RU" sz="1600" b="1" dirty="0" err="1"/>
              <a:t>матеріальної</a:t>
            </a:r>
            <a:r>
              <a:rPr lang="ru-RU" sz="1600" b="1" dirty="0"/>
              <a:t> </a:t>
            </a:r>
            <a:r>
              <a:rPr lang="ru-RU" sz="1600" b="1" dirty="0" err="1"/>
              <a:t>допомоги</a:t>
            </a:r>
            <a:r>
              <a:rPr lang="ru-RU" sz="1600" b="1" dirty="0"/>
              <a:t> за </a:t>
            </a:r>
            <a:r>
              <a:rPr lang="ru-RU" sz="1600" b="1" dirty="0" err="1"/>
              <a:t>належну</a:t>
            </a:r>
            <a:r>
              <a:rPr lang="ru-RU" sz="1600" b="1" dirty="0"/>
              <a:t> для </a:t>
            </a:r>
            <a:r>
              <a:rPr lang="ru-RU" sz="1600" b="1" dirty="0" err="1"/>
              <a:t>одержання</a:t>
            </a:r>
            <a:r>
              <a:rPr lang="ru-RU" sz="1600" b="1" dirty="0"/>
              <a:t> </a:t>
            </a:r>
            <a:r>
              <a:rPr lang="ru-RU" sz="1600" b="1" dirty="0" err="1"/>
              <a:t>земельну</a:t>
            </a:r>
            <a:r>
              <a:rPr lang="ru-RU" sz="1600" b="1" dirty="0"/>
              <a:t> </a:t>
            </a:r>
            <a:r>
              <a:rPr lang="ru-RU" sz="1600" b="1" dirty="0" err="1"/>
              <a:t>ділянку</a:t>
            </a:r>
            <a:r>
              <a:rPr lang="ru-RU" sz="1600" b="1" dirty="0"/>
              <a:t> для </a:t>
            </a:r>
            <a:r>
              <a:rPr lang="ru-RU" sz="1600" b="1" dirty="0" err="1"/>
              <a:t>будівництва</a:t>
            </a:r>
            <a:r>
              <a:rPr lang="ru-RU" sz="1600" b="1" dirty="0"/>
              <a:t> і </a:t>
            </a:r>
            <a:r>
              <a:rPr lang="ru-RU" sz="1600" b="1" dirty="0" err="1"/>
              <a:t>обслуговування</a:t>
            </a:r>
            <a:r>
              <a:rPr lang="ru-RU" sz="1600" b="1" dirty="0"/>
              <a:t> жилого </a:t>
            </a:r>
            <a:r>
              <a:rPr lang="ru-RU" sz="1600" b="1" dirty="0" err="1"/>
              <a:t>будинку</a:t>
            </a:r>
            <a:r>
              <a:rPr lang="ru-RU" sz="1600" b="1" dirty="0"/>
              <a:t>, </a:t>
            </a:r>
            <a:r>
              <a:rPr lang="ru-RU" sz="1600" b="1" dirty="0" err="1"/>
              <a:t>господарських</a:t>
            </a:r>
            <a:r>
              <a:rPr lang="ru-RU" sz="1600" b="1" dirty="0"/>
              <a:t> </a:t>
            </a:r>
            <a:r>
              <a:rPr lang="ru-RU" sz="1600" b="1" dirty="0" err="1"/>
              <a:t>будівель</a:t>
            </a:r>
            <a:r>
              <a:rPr lang="ru-RU" sz="1600" b="1" dirty="0"/>
              <a:t> і </a:t>
            </a:r>
            <a:r>
              <a:rPr lang="ru-RU" sz="1600" b="1" dirty="0" err="1"/>
              <a:t>споруд</a:t>
            </a:r>
            <a:r>
              <a:rPr lang="ru-RU" sz="1600" b="1" dirty="0"/>
              <a:t> у порядку </a:t>
            </a:r>
            <a:r>
              <a:rPr lang="ru-RU" sz="1600" b="1" dirty="0" err="1"/>
              <a:t>реалізації</a:t>
            </a:r>
            <a:r>
              <a:rPr lang="ru-RU" sz="1600" b="1" dirty="0"/>
              <a:t> права на </a:t>
            </a:r>
            <a:r>
              <a:rPr lang="ru-RU" sz="1600" b="1" dirty="0" err="1"/>
              <a:t>першочергове</a:t>
            </a:r>
            <a:r>
              <a:rPr lang="ru-RU" sz="1600" b="1" dirty="0"/>
              <a:t> </a:t>
            </a:r>
            <a:r>
              <a:rPr lang="ru-RU" sz="1600" b="1" dirty="0" err="1"/>
              <a:t>відведення</a:t>
            </a:r>
            <a:r>
              <a:rPr lang="ru-RU" sz="1600" b="1" dirty="0"/>
              <a:t> </a:t>
            </a:r>
            <a:r>
              <a:rPr lang="ru-RU" sz="1600" b="1" dirty="0" err="1"/>
              <a:t>земельних</a:t>
            </a:r>
            <a:r>
              <a:rPr lang="ru-RU" sz="1600" b="1" dirty="0"/>
              <a:t> </a:t>
            </a:r>
            <a:r>
              <a:rPr lang="ru-RU" sz="1600" b="1" dirty="0" err="1"/>
              <a:t>ділянок</a:t>
            </a:r>
            <a:r>
              <a:rPr lang="ru-RU" sz="1600" b="1" dirty="0"/>
              <a:t>, </a:t>
            </a:r>
            <a:r>
              <a:rPr lang="ru-RU" sz="1600" b="1" dirty="0" err="1"/>
              <a:t>передбаченого</a:t>
            </a:r>
            <a:r>
              <a:rPr lang="ru-RU" sz="1600" b="1" dirty="0"/>
              <a:t> в </a:t>
            </a:r>
            <a:r>
              <a:rPr lang="ru-RU" sz="1600" b="1" dirty="0" err="1"/>
              <a:t>абзаці</a:t>
            </a:r>
            <a:r>
              <a:rPr lang="ru-RU" sz="1600" b="1" dirty="0"/>
              <a:t> другому пункту 15 </a:t>
            </a:r>
            <a:r>
              <a:rPr lang="ru-RU" sz="1600" b="1" dirty="0" err="1"/>
              <a:t>частини</a:t>
            </a:r>
            <a:r>
              <a:rPr lang="ru-RU" sz="1600" b="1" dirty="0"/>
              <a:t> </a:t>
            </a:r>
            <a:r>
              <a:rPr lang="ru-RU" sz="1600" b="1" dirty="0" err="1"/>
              <a:t>першої</a:t>
            </a:r>
            <a:r>
              <a:rPr lang="ru-RU" sz="1600" b="1" dirty="0"/>
              <a:t> </a:t>
            </a:r>
            <a:r>
              <a:rPr lang="ru-RU" sz="1600" b="1" dirty="0" err="1"/>
              <a:t>статті</a:t>
            </a:r>
            <a:r>
              <a:rPr lang="ru-RU" sz="1600" b="1" dirty="0"/>
              <a:t> 15 Закону </a:t>
            </a:r>
            <a:r>
              <a:rPr lang="ru-RU" sz="1600" b="1" dirty="0" err="1"/>
              <a:t>України</a:t>
            </a:r>
            <a:r>
              <a:rPr lang="ru-RU" sz="1600" b="1" dirty="0"/>
              <a:t> "Про статус </a:t>
            </a:r>
            <a:r>
              <a:rPr lang="ru-RU" sz="1600" b="1" dirty="0" err="1"/>
              <a:t>ветеранів</a:t>
            </a:r>
            <a:r>
              <a:rPr lang="ru-RU" sz="1600" b="1" dirty="0"/>
              <a:t> </a:t>
            </a:r>
            <a:r>
              <a:rPr lang="ru-RU" sz="1600" b="1" dirty="0" err="1"/>
              <a:t>війни</a:t>
            </a:r>
            <a:r>
              <a:rPr lang="ru-RU" sz="1600" b="1" dirty="0"/>
              <a:t>, </a:t>
            </a:r>
            <a:r>
              <a:rPr lang="ru-RU" sz="1600" b="1" dirty="0" err="1"/>
              <a:t>гарантії</a:t>
            </a:r>
            <a:r>
              <a:rPr lang="ru-RU" sz="1600" b="1" dirty="0"/>
              <a:t> </a:t>
            </a:r>
            <a:r>
              <a:rPr lang="ru-RU" sz="1600" b="1" dirty="0" err="1"/>
              <a:t>їх</a:t>
            </a:r>
            <a:r>
              <a:rPr lang="ru-RU" sz="1600" b="1" dirty="0"/>
              <a:t> </a:t>
            </a:r>
            <a:r>
              <a:rPr lang="ru-RU" sz="1600" b="1" dirty="0" err="1"/>
              <a:t>соціального</a:t>
            </a:r>
            <a:r>
              <a:rPr lang="ru-RU" sz="1600" b="1" dirty="0"/>
              <a:t> </a:t>
            </a:r>
            <a:r>
              <a:rPr lang="ru-RU" sz="1600" b="1" dirty="0" err="1"/>
              <a:t>захисту</a:t>
            </a:r>
            <a:r>
              <a:rPr lang="ru-RU" sz="1600" b="1" dirty="0"/>
              <a:t>"</a:t>
            </a:r>
            <a:br>
              <a:rPr lang="ru-RU" sz="1600" b="1" dirty="0"/>
            </a:br>
            <a:endParaRPr lang="ru-RU" sz="16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5337177"/>
              </p:ext>
            </p:extLst>
          </p:nvPr>
        </p:nvGraphicFramePr>
        <p:xfrm>
          <a:off x="2768600" y="1612669"/>
          <a:ext cx="6667500" cy="4530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3750">
                  <a:extLst>
                    <a:ext uri="{9D8B030D-6E8A-4147-A177-3AD203B41FA5}">
                      <a16:colId xmlns="" xmlns:a16="http://schemas.microsoft.com/office/drawing/2014/main" val="1741051933"/>
                    </a:ext>
                  </a:extLst>
                </a:gridCol>
                <a:gridCol w="3333750">
                  <a:extLst>
                    <a:ext uri="{9D8B030D-6E8A-4147-A177-3AD203B41FA5}">
                      <a16:colId xmlns="" xmlns:a16="http://schemas.microsoft.com/office/drawing/2014/main" val="1282266096"/>
                    </a:ext>
                  </a:extLst>
                </a:gridCol>
              </a:tblGrid>
              <a:tr h="422516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Я, ___________________________________________, паспорт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громадянина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України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серії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 N 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виданий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___________________ ______________________________________, номер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реєстраційної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картки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обліку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платника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податків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уповноважений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членами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сім'ї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загиблого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киянина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-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учасника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антитерористичної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операції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(а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саме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: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______________________________________________________________________________________</a:t>
                      </a:r>
                      <a:b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(П. І. П.,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ступінь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родинного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зв'язку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із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загиблим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реквізити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заяви)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______________________________________________________________________________________,</a:t>
                      </a:r>
                      <a:b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(П. І. П.,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ступінь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родинного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зв'язку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із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загиблим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реквізити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заяви)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_____________________________________________________________________________________),</a:t>
                      </a:r>
                      <a:b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(П. І. П.,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ступінь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родинного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зв'язку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із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загиблим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реквізити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заяви)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який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загинув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відповідно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вимог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Порядку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виплати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матеріальної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допомоги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киянам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-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уповноваженим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членам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сімей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загиблих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киян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-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учасників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антитерористичної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операції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належні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одержання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або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одержані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ними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земельні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ділянки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будівництва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обслуговування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жилого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будинку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господарських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будівель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споруд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затвердженого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рішенням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Київської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міської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ради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09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жовтня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2014 року N 271/271,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відмовляюсь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права на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безоплатне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одержання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із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земель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комунальної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власності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територіальної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громади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міста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Києва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власність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земельної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ділянки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будівництва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обслуговування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жилого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будинку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господарських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будівель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споруд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умови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отримання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матеріальної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допомоги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розмірі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400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прожиткових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мінімумів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працездатних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осіб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встановленого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законом на день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прийняття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Київською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міською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радою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рішення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про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її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виплату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5349365"/>
                  </a:ext>
                </a:extLst>
              </a:tr>
              <a:tr h="305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_____________________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_____________________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="" xmlns:a16="http://schemas.microsoft.com/office/drawing/2014/main" val="2540782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4427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307571"/>
            <a:ext cx="10515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 </a:t>
            </a:r>
            <a:r>
              <a:rPr lang="ru-RU" dirty="0" smtClean="0"/>
              <a:t>										</a:t>
            </a:r>
            <a:r>
              <a:rPr lang="ru-RU" sz="1800" b="1" dirty="0" err="1" smtClean="0"/>
              <a:t>зразок</a:t>
            </a:r>
            <a:r>
              <a:rPr lang="ru-RU" sz="1800" b="1" dirty="0" smtClean="0"/>
              <a:t> 2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2000" b="1" dirty="0" err="1"/>
              <a:t>Заява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про </a:t>
            </a:r>
            <a:r>
              <a:rPr lang="ru-RU" sz="2000" b="1" dirty="0" err="1"/>
              <a:t>виплату</a:t>
            </a:r>
            <a:r>
              <a:rPr lang="ru-RU" sz="2000" b="1" dirty="0"/>
              <a:t> </a:t>
            </a:r>
            <a:r>
              <a:rPr lang="ru-RU" sz="2000" b="1" dirty="0" err="1"/>
              <a:t>заявнику</a:t>
            </a:r>
            <a:r>
              <a:rPr lang="ru-RU" sz="2000" b="1" dirty="0"/>
              <a:t> </a:t>
            </a:r>
            <a:r>
              <a:rPr lang="ru-RU" sz="2000" b="1" dirty="0" err="1"/>
              <a:t>матеріальної</a:t>
            </a:r>
            <a:r>
              <a:rPr lang="ru-RU" sz="2000" b="1" dirty="0"/>
              <a:t> </a:t>
            </a:r>
            <a:r>
              <a:rPr lang="ru-RU" sz="2000" b="1" dirty="0" err="1"/>
              <a:t>допомоги</a:t>
            </a:r>
            <a:r>
              <a:rPr lang="ru-RU" sz="2000" b="1" dirty="0"/>
              <a:t> за </a:t>
            </a:r>
            <a:r>
              <a:rPr lang="ru-RU" sz="2000" b="1" dirty="0" err="1"/>
              <a:t>належну</a:t>
            </a:r>
            <a:r>
              <a:rPr lang="ru-RU" sz="2000" b="1" dirty="0"/>
              <a:t> для </a:t>
            </a:r>
            <a:r>
              <a:rPr lang="ru-RU" sz="2000" b="1" dirty="0" err="1"/>
              <a:t>одержання</a:t>
            </a:r>
            <a:r>
              <a:rPr lang="ru-RU" sz="2000" b="1" dirty="0"/>
              <a:t> (</a:t>
            </a:r>
            <a:r>
              <a:rPr lang="ru-RU" sz="2000" b="1" i="1" dirty="0" err="1"/>
              <a:t>одержану</a:t>
            </a:r>
            <a:r>
              <a:rPr lang="ru-RU" sz="2000" b="1" dirty="0"/>
              <a:t>) </a:t>
            </a:r>
            <a:r>
              <a:rPr lang="ru-RU" sz="2000" b="1" dirty="0" err="1"/>
              <a:t>земельну</a:t>
            </a:r>
            <a:r>
              <a:rPr lang="ru-RU" sz="2000" b="1" dirty="0"/>
              <a:t> </a:t>
            </a:r>
            <a:r>
              <a:rPr lang="ru-RU" sz="2000" b="1" dirty="0" err="1"/>
              <a:t>ділянку</a:t>
            </a:r>
            <a:r>
              <a:rPr lang="ru-RU" sz="2000" b="1" dirty="0"/>
              <a:t> для </a:t>
            </a:r>
            <a:r>
              <a:rPr lang="ru-RU" sz="2000" b="1" dirty="0" err="1"/>
              <a:t>будівництва</a:t>
            </a:r>
            <a:r>
              <a:rPr lang="ru-RU" sz="2000" b="1" dirty="0"/>
              <a:t> і </a:t>
            </a:r>
            <a:r>
              <a:rPr lang="ru-RU" sz="2000" b="1" dirty="0" err="1"/>
              <a:t>обслуговування</a:t>
            </a:r>
            <a:r>
              <a:rPr lang="ru-RU" sz="2000" b="1" dirty="0"/>
              <a:t> жилого </a:t>
            </a:r>
            <a:r>
              <a:rPr lang="ru-RU" sz="2000" b="1" dirty="0" err="1"/>
              <a:t>будинку</a:t>
            </a:r>
            <a:r>
              <a:rPr lang="ru-RU" sz="2000" b="1" dirty="0"/>
              <a:t>, </a:t>
            </a:r>
            <a:r>
              <a:rPr lang="ru-RU" sz="2000" b="1" dirty="0" err="1"/>
              <a:t>господарських</a:t>
            </a:r>
            <a:r>
              <a:rPr lang="ru-RU" sz="2000" b="1" dirty="0"/>
              <a:t> </a:t>
            </a:r>
            <a:r>
              <a:rPr lang="ru-RU" sz="2000" b="1" dirty="0" err="1"/>
              <a:t>будівель</a:t>
            </a:r>
            <a:r>
              <a:rPr lang="ru-RU" sz="2000" b="1" dirty="0"/>
              <a:t> і </a:t>
            </a:r>
            <a:r>
              <a:rPr lang="ru-RU" sz="2000" b="1" dirty="0" err="1"/>
              <a:t>споруд</a:t>
            </a:r>
            <a:r>
              <a:rPr lang="ru-RU" sz="2200" b="1" dirty="0"/>
              <a:t/>
            </a:r>
            <a:br>
              <a:rPr lang="ru-RU" sz="2200" b="1" dirty="0"/>
            </a:br>
            <a:endParaRPr lang="ru-RU" sz="2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44486276"/>
              </p:ext>
            </p:extLst>
          </p:nvPr>
        </p:nvGraphicFramePr>
        <p:xfrm>
          <a:off x="2768600" y="1955006"/>
          <a:ext cx="6667500" cy="4278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2909">
                  <a:extLst>
                    <a:ext uri="{9D8B030D-6E8A-4147-A177-3AD203B41FA5}">
                      <a16:colId xmlns="" xmlns:a16="http://schemas.microsoft.com/office/drawing/2014/main" val="3904948186"/>
                    </a:ext>
                  </a:extLst>
                </a:gridCol>
                <a:gridCol w="3314591">
                  <a:extLst>
                    <a:ext uri="{9D8B030D-6E8A-4147-A177-3AD203B41FA5}">
                      <a16:colId xmlns="" xmlns:a16="http://schemas.microsoft.com/office/drawing/2014/main" val="2136183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Я, _____________________________________________, паспорт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громадянина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України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серії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 N 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виданий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___________________ ______________________________________, номер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реєстраційної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картки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обліку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платника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податків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________________________, член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сім'ї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загиблого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киянина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-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учасника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антитерористичної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операції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 ____________________,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який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загинув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відповідно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вимог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Порядку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виплати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матеріальної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допомоги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киянам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-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уповноваженим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членам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сімей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загиблих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киян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-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учасників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антитерористичної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операції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належні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одержання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або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одержані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ними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земельні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ділянки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будівництва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обслуговування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жилого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будинку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господарських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будівель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споруд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затвердженого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рішенням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Київської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міської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ради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09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жовтня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2014 року N 271/271,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погоджуюсь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тим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що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________________________________________________________, паспорт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громадянина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України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серії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 N 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виданий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_______________________________________, номер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реєстраційної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картки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обліку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платника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податків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виступить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уповноваженим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членом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сім'ї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 правом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вчинення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пов'язаних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відмовою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права на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безоплатне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одержання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із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земель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комунальної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власності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територіальної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громади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міста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Києва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власність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земельної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ділянки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будівництва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обслуговування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жилого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будинку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господарських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будівель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споруд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(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відмовою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на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користь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територіальної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громади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міста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Києва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права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власності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на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земельну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ділянку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кадастровий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номер ________________________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площею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 га,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розташовану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адресою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: м.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Київ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_____________________________,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одержану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будівництва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обслуговування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жилого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будинку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господарських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будівель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споруд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у порядку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реалізації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права на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першочергове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відведення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земельних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ділянок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передбаченого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в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абзаці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другому пункту 15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частини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першої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статті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15 Закону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України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"Про статус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ветеранів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війни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гарантії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їх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соціального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захисту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") та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отриманням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матеріальної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допомоги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розмірі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400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прожиткових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мінімумів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працездатних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осіб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встановленого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законом на день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прийняття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Київською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міською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радою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рішення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про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її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виплату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0116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_____________________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27401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85161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24" y="1"/>
            <a:ext cx="10946476" cy="148797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sz="2900" dirty="0" smtClean="0"/>
              <a:t>Комісія при РДА протягом </a:t>
            </a:r>
            <a:r>
              <a:rPr lang="uk-UA" sz="2900" b="1" dirty="0" smtClean="0"/>
              <a:t>30 календарних днів</a:t>
            </a:r>
            <a:r>
              <a:rPr lang="uk-UA" sz="2900" dirty="0" smtClean="0"/>
              <a:t>, з дня подання заяви: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sz="2300" b="1" dirty="0" smtClean="0"/>
              <a:t>ПЕРЕВІРЯЄ:</a:t>
            </a:r>
          </a:p>
          <a:p>
            <a:pPr marL="0" indent="0" algn="just">
              <a:buNone/>
            </a:pPr>
            <a:r>
              <a:rPr lang="uk-UA" sz="2300" dirty="0" smtClean="0"/>
              <a:t>- наявність і відповідність повного пакету документів;</a:t>
            </a:r>
          </a:p>
          <a:p>
            <a:pPr marL="0" indent="0" algn="just">
              <a:buNone/>
            </a:pPr>
            <a:r>
              <a:rPr lang="ru-RU" sz="2300" dirty="0" smtClean="0"/>
              <a:t>- факт </a:t>
            </a:r>
            <a:r>
              <a:rPr lang="ru-RU" sz="2300" dirty="0" err="1"/>
              <a:t>неодержання</a:t>
            </a:r>
            <a:r>
              <a:rPr lang="ru-RU" sz="2300" dirty="0"/>
              <a:t> </a:t>
            </a:r>
            <a:r>
              <a:rPr lang="ru-RU" sz="2300" dirty="0" err="1"/>
              <a:t>жодним</a:t>
            </a:r>
            <a:r>
              <a:rPr lang="ru-RU" sz="2300" dirty="0"/>
              <a:t> </a:t>
            </a:r>
            <a:r>
              <a:rPr lang="ru-RU" sz="2300" dirty="0" err="1"/>
              <a:t>із</a:t>
            </a:r>
            <a:r>
              <a:rPr lang="ru-RU" sz="2300" dirty="0"/>
              <a:t> </a:t>
            </a:r>
            <a:r>
              <a:rPr lang="ru-RU" sz="2300" dirty="0" err="1"/>
              <a:t>членів</a:t>
            </a:r>
            <a:r>
              <a:rPr lang="ru-RU" sz="2300" dirty="0"/>
              <a:t> </a:t>
            </a:r>
            <a:r>
              <a:rPr lang="ru-RU" sz="2300" dirty="0" err="1"/>
              <a:t>сім'ї</a:t>
            </a:r>
            <a:r>
              <a:rPr lang="ru-RU" sz="2300" dirty="0"/>
              <a:t> </a:t>
            </a:r>
            <a:r>
              <a:rPr lang="ru-RU" sz="2300" dirty="0" err="1"/>
              <a:t>загиблого</a:t>
            </a:r>
            <a:r>
              <a:rPr lang="ru-RU" sz="2300" dirty="0"/>
              <a:t> </a:t>
            </a:r>
            <a:r>
              <a:rPr lang="ru-RU" sz="2300" dirty="0" err="1" smtClean="0"/>
              <a:t>безоплатно</a:t>
            </a:r>
            <a:r>
              <a:rPr lang="ru-RU" sz="2300" dirty="0" smtClean="0"/>
              <a:t> </a:t>
            </a:r>
            <a:r>
              <a:rPr lang="ru-RU" sz="2300" dirty="0"/>
              <a:t>у </a:t>
            </a:r>
            <a:r>
              <a:rPr lang="ru-RU" sz="2300" dirty="0" err="1"/>
              <a:t>власність</a:t>
            </a:r>
            <a:r>
              <a:rPr lang="ru-RU" sz="2300" dirty="0"/>
              <a:t> </a:t>
            </a:r>
            <a:r>
              <a:rPr lang="ru-RU" sz="2300" dirty="0" err="1"/>
              <a:t>земельної</a:t>
            </a:r>
            <a:r>
              <a:rPr lang="ru-RU" sz="2300" dirty="0"/>
              <a:t> </a:t>
            </a:r>
            <a:r>
              <a:rPr lang="ru-RU" sz="2300" dirty="0" err="1"/>
              <a:t>ділянки</a:t>
            </a:r>
            <a:r>
              <a:rPr lang="ru-RU" sz="2300" dirty="0"/>
              <a:t> для </a:t>
            </a:r>
            <a:r>
              <a:rPr lang="ru-RU" sz="2300" dirty="0" err="1"/>
              <a:t>будівництва</a:t>
            </a:r>
            <a:r>
              <a:rPr lang="ru-RU" sz="2300" dirty="0"/>
              <a:t> і </a:t>
            </a:r>
            <a:r>
              <a:rPr lang="ru-RU" sz="2300" dirty="0" err="1"/>
              <a:t>обслуговування</a:t>
            </a:r>
            <a:r>
              <a:rPr lang="ru-RU" sz="2300" dirty="0"/>
              <a:t> жилого </a:t>
            </a:r>
            <a:r>
              <a:rPr lang="ru-RU" sz="2300" dirty="0" err="1" smtClean="0"/>
              <a:t>будинку</a:t>
            </a:r>
            <a:r>
              <a:rPr lang="ru-RU" sz="2300" dirty="0" smtClean="0"/>
              <a:t>;</a:t>
            </a:r>
            <a:endParaRPr lang="ru-RU" sz="2300" dirty="0"/>
          </a:p>
          <a:p>
            <a:pPr marL="0" indent="0" algn="just">
              <a:buNone/>
            </a:pPr>
            <a:r>
              <a:rPr lang="uk-UA" sz="2300" b="1" dirty="0" smtClean="0"/>
              <a:t>РОЗГЛЯДАЄ</a:t>
            </a:r>
            <a:r>
              <a:rPr lang="uk-UA" sz="2300" dirty="0" smtClean="0"/>
              <a:t> питання по суті;</a:t>
            </a:r>
          </a:p>
          <a:p>
            <a:pPr marL="0" indent="0" algn="just">
              <a:buNone/>
            </a:pPr>
            <a:r>
              <a:rPr lang="uk-UA" sz="2300" b="1" dirty="0" smtClean="0"/>
              <a:t>ПРИЙМАЄ</a:t>
            </a:r>
            <a:r>
              <a:rPr lang="uk-UA" sz="2300" dirty="0" smtClean="0"/>
              <a:t> рішення та оформлює протокол, та передає документи до </a:t>
            </a:r>
            <a:r>
              <a:rPr lang="ru-RU" sz="2300" dirty="0"/>
              <a:t>Департамент </a:t>
            </a:r>
            <a:r>
              <a:rPr lang="ru-RU" sz="2300" dirty="0" err="1"/>
              <a:t>соціальної</a:t>
            </a:r>
            <a:r>
              <a:rPr lang="ru-RU" sz="2300" dirty="0"/>
              <a:t> </a:t>
            </a:r>
            <a:r>
              <a:rPr lang="ru-RU" sz="2300" dirty="0" err="1" smtClean="0"/>
              <a:t>політики</a:t>
            </a:r>
            <a:r>
              <a:rPr lang="ru-RU" sz="2300" dirty="0" smtClean="0"/>
              <a:t> у </a:t>
            </a:r>
            <a:r>
              <a:rPr lang="ru-RU" sz="2300" dirty="0" err="1" smtClean="0"/>
              <a:t>разі</a:t>
            </a:r>
            <a:r>
              <a:rPr lang="ru-RU" sz="2300" dirty="0" smtClean="0"/>
              <a:t> позитивного </a:t>
            </a:r>
            <a:r>
              <a:rPr lang="ru-RU" sz="2300" dirty="0" err="1" smtClean="0"/>
              <a:t>приняття</a:t>
            </a:r>
            <a:r>
              <a:rPr lang="ru-RU" sz="2300" dirty="0" smtClean="0"/>
              <a:t> </a:t>
            </a:r>
            <a:r>
              <a:rPr lang="ru-RU" sz="2300" dirty="0" err="1" smtClean="0"/>
              <a:t>рішення</a:t>
            </a:r>
            <a:endParaRPr lang="ru-RU" sz="2300" dirty="0" smtClean="0"/>
          </a:p>
          <a:p>
            <a:pPr algn="just"/>
            <a:r>
              <a:rPr lang="ru-RU" sz="2300" dirty="0" smtClean="0"/>
              <a:t>У </a:t>
            </a:r>
            <a:r>
              <a:rPr lang="ru-RU" sz="2300" dirty="0" err="1"/>
              <a:t>разі</a:t>
            </a:r>
            <a:r>
              <a:rPr lang="ru-RU" sz="2300" dirty="0"/>
              <a:t> </a:t>
            </a:r>
            <a:r>
              <a:rPr lang="ru-RU" sz="2300" dirty="0" err="1"/>
              <a:t>прийняття</a:t>
            </a:r>
            <a:r>
              <a:rPr lang="ru-RU" sz="2300" dirty="0"/>
              <a:t> </a:t>
            </a:r>
            <a:r>
              <a:rPr lang="ru-RU" sz="2300" dirty="0" err="1"/>
              <a:t>Комісією</a:t>
            </a:r>
            <a:r>
              <a:rPr lang="ru-RU" sz="2300" dirty="0"/>
              <a:t> </a:t>
            </a:r>
            <a:r>
              <a:rPr lang="ru-RU" sz="2300" dirty="0" smtClean="0"/>
              <a:t>про </a:t>
            </a:r>
            <a:r>
              <a:rPr lang="ru-RU" sz="2300" dirty="0" err="1"/>
              <a:t>відмову</a:t>
            </a:r>
            <a:r>
              <a:rPr lang="ru-RU" sz="2300" dirty="0"/>
              <a:t> у </a:t>
            </a:r>
            <a:r>
              <a:rPr lang="ru-RU" sz="2300" dirty="0" err="1"/>
              <a:t>виплаті</a:t>
            </a:r>
            <a:r>
              <a:rPr lang="ru-RU" sz="2300" dirty="0"/>
              <a:t> </a:t>
            </a:r>
            <a:r>
              <a:rPr lang="ru-RU" sz="2300" dirty="0" err="1"/>
              <a:t>матеріальної</a:t>
            </a:r>
            <a:r>
              <a:rPr lang="ru-RU" sz="2300" dirty="0"/>
              <a:t> </a:t>
            </a:r>
            <a:r>
              <a:rPr lang="ru-RU" sz="2300" dirty="0" err="1"/>
              <a:t>допомоги</a:t>
            </a:r>
            <a:r>
              <a:rPr lang="ru-RU" sz="2300" dirty="0"/>
              <a:t> </a:t>
            </a:r>
            <a:r>
              <a:rPr lang="ru-RU" sz="2300" dirty="0" err="1"/>
              <a:t>Комісія</a:t>
            </a:r>
            <a:r>
              <a:rPr lang="ru-RU" sz="2300" dirty="0"/>
              <a:t> </a:t>
            </a:r>
            <a:r>
              <a:rPr lang="ru-RU" sz="2300" dirty="0" err="1"/>
              <a:t>протягом</a:t>
            </a:r>
            <a:r>
              <a:rPr lang="ru-RU" sz="2300" dirty="0"/>
              <a:t> </a:t>
            </a:r>
            <a:r>
              <a:rPr lang="ru-RU" sz="2300" dirty="0" err="1"/>
              <a:t>п'яти</a:t>
            </a:r>
            <a:r>
              <a:rPr lang="ru-RU" sz="2300" dirty="0"/>
              <a:t> </a:t>
            </a:r>
            <a:r>
              <a:rPr lang="ru-RU" sz="2300" dirty="0" err="1"/>
              <a:t>робочих</a:t>
            </a:r>
            <a:r>
              <a:rPr lang="ru-RU" sz="2300" dirty="0"/>
              <a:t> </a:t>
            </a:r>
            <a:r>
              <a:rPr lang="ru-RU" sz="2300" dirty="0" err="1"/>
              <a:t>днів</a:t>
            </a:r>
            <a:r>
              <a:rPr lang="ru-RU" sz="2300" dirty="0"/>
              <a:t> з моменту </a:t>
            </a:r>
            <a:r>
              <a:rPr lang="ru-RU" sz="2300" dirty="0" err="1"/>
              <a:t>прийняття</a:t>
            </a:r>
            <a:r>
              <a:rPr lang="ru-RU" sz="2300" dirty="0"/>
              <a:t> такого </a:t>
            </a:r>
            <a:r>
              <a:rPr lang="ru-RU" sz="2300" dirty="0" err="1"/>
              <a:t>рішення</a:t>
            </a:r>
            <a:r>
              <a:rPr lang="ru-RU" sz="2300" dirty="0"/>
              <a:t> </a:t>
            </a:r>
            <a:r>
              <a:rPr lang="ru-RU" sz="2300" dirty="0" err="1"/>
              <a:t>надсилає</a:t>
            </a:r>
            <a:r>
              <a:rPr lang="ru-RU" sz="2300" dirty="0"/>
              <a:t> </a:t>
            </a:r>
            <a:r>
              <a:rPr lang="ru-RU" sz="2300" dirty="0" err="1"/>
              <a:t>заявнику</a:t>
            </a:r>
            <a:r>
              <a:rPr lang="ru-RU" sz="2300" dirty="0"/>
              <a:t> </a:t>
            </a:r>
            <a:r>
              <a:rPr lang="ru-RU" sz="2300" dirty="0" err="1"/>
              <a:t>копію</a:t>
            </a:r>
            <a:r>
              <a:rPr lang="ru-RU" sz="2300" dirty="0"/>
              <a:t> протоколу </a:t>
            </a:r>
            <a:r>
              <a:rPr lang="ru-RU" sz="2300" dirty="0" err="1"/>
              <a:t>Комісії</a:t>
            </a:r>
            <a:r>
              <a:rPr lang="ru-RU" sz="2300" dirty="0"/>
              <a:t>.</a:t>
            </a:r>
          </a:p>
          <a:p>
            <a:pPr algn="just"/>
            <a:r>
              <a:rPr lang="ru-RU" sz="2300" dirty="0" err="1"/>
              <a:t>Відмова</a:t>
            </a:r>
            <a:r>
              <a:rPr lang="ru-RU" sz="2300" dirty="0"/>
              <a:t> не </a:t>
            </a:r>
            <a:r>
              <a:rPr lang="ru-RU" sz="2300" dirty="0" err="1"/>
              <a:t>позбавляє</a:t>
            </a:r>
            <a:r>
              <a:rPr lang="ru-RU" sz="2300" dirty="0"/>
              <a:t> </a:t>
            </a:r>
            <a:r>
              <a:rPr lang="ru-RU" sz="2300" dirty="0" err="1"/>
              <a:t>заявника</a:t>
            </a:r>
            <a:r>
              <a:rPr lang="ru-RU" sz="2300" dirty="0"/>
              <a:t> права на </a:t>
            </a:r>
            <a:r>
              <a:rPr lang="ru-RU" sz="2300" dirty="0" err="1"/>
              <a:t>повторне</a:t>
            </a:r>
            <a:r>
              <a:rPr lang="ru-RU" sz="2300" dirty="0"/>
              <a:t> </a:t>
            </a:r>
            <a:r>
              <a:rPr lang="ru-RU" sz="2300" dirty="0" err="1"/>
              <a:t>звернення</a:t>
            </a:r>
            <a:r>
              <a:rPr lang="ru-RU" sz="2300" dirty="0"/>
              <a:t> </a:t>
            </a:r>
            <a:r>
              <a:rPr lang="ru-RU" sz="2300" dirty="0" err="1"/>
              <a:t>після</a:t>
            </a:r>
            <a:r>
              <a:rPr lang="ru-RU" sz="2300" dirty="0"/>
              <a:t> </a:t>
            </a:r>
            <a:r>
              <a:rPr lang="ru-RU" sz="2300" dirty="0" err="1"/>
              <a:t>усунення</a:t>
            </a:r>
            <a:r>
              <a:rPr lang="ru-RU" sz="2300" dirty="0"/>
              <a:t> </a:t>
            </a:r>
            <a:r>
              <a:rPr lang="ru-RU" sz="2300" dirty="0" err="1"/>
              <a:t>недоліків</a:t>
            </a:r>
            <a:r>
              <a:rPr lang="ru-RU" sz="2300" dirty="0"/>
              <a:t>, </a:t>
            </a:r>
            <a:r>
              <a:rPr lang="ru-RU" sz="2300" dirty="0" err="1"/>
              <a:t>зазначених</a:t>
            </a:r>
            <a:r>
              <a:rPr lang="ru-RU" sz="2300" dirty="0"/>
              <a:t> у </a:t>
            </a:r>
            <a:r>
              <a:rPr lang="ru-RU" sz="2300" dirty="0" err="1"/>
              <a:t>протоколі</a:t>
            </a:r>
            <a:r>
              <a:rPr lang="ru-RU" sz="2300" dirty="0"/>
              <a:t> </a:t>
            </a:r>
            <a:r>
              <a:rPr lang="ru-RU" sz="2300" dirty="0" err="1"/>
              <a:t>Комісії</a:t>
            </a:r>
            <a:r>
              <a:rPr lang="ru-RU" sz="2300" dirty="0" smtClean="0"/>
              <a:t>.</a:t>
            </a:r>
          </a:p>
          <a:p>
            <a:pPr algn="just"/>
            <a:r>
              <a:rPr lang="ru-RU" sz="2300" dirty="0" err="1" smtClean="0"/>
              <a:t>Заявник</a:t>
            </a:r>
            <a:r>
              <a:rPr lang="ru-RU" sz="2300" dirty="0" smtClean="0"/>
              <a:t> </a:t>
            </a:r>
            <a:r>
              <a:rPr lang="ru-RU" sz="2300" dirty="0" err="1"/>
              <a:t>має</a:t>
            </a:r>
            <a:r>
              <a:rPr lang="ru-RU" sz="2300" dirty="0"/>
              <a:t> право </a:t>
            </a:r>
            <a:r>
              <a:rPr lang="ru-RU" sz="2300" dirty="0" err="1"/>
              <a:t>оскаржити</a:t>
            </a:r>
            <a:r>
              <a:rPr lang="ru-RU" sz="2300" dirty="0"/>
              <a:t> </a:t>
            </a:r>
            <a:r>
              <a:rPr lang="ru-RU" sz="2300" dirty="0" err="1"/>
              <a:t>рішення</a:t>
            </a:r>
            <a:r>
              <a:rPr lang="ru-RU" sz="2300" dirty="0"/>
              <a:t> </a:t>
            </a:r>
            <a:r>
              <a:rPr lang="ru-RU" sz="2300" dirty="0" err="1"/>
              <a:t>Комісії</a:t>
            </a:r>
            <a:r>
              <a:rPr lang="ru-RU" sz="2300" dirty="0"/>
              <a:t> про </a:t>
            </a:r>
            <a:r>
              <a:rPr lang="ru-RU" sz="2300" dirty="0" err="1"/>
              <a:t>відмову</a:t>
            </a:r>
            <a:r>
              <a:rPr lang="ru-RU" sz="2300" dirty="0"/>
              <a:t> у </a:t>
            </a:r>
            <a:r>
              <a:rPr lang="ru-RU" sz="2300" dirty="0" err="1"/>
              <a:t>виплаті</a:t>
            </a:r>
            <a:r>
              <a:rPr lang="ru-RU" sz="2300" dirty="0"/>
              <a:t> </a:t>
            </a:r>
            <a:r>
              <a:rPr lang="ru-RU" sz="2300" dirty="0" err="1"/>
              <a:t>матеріальної</a:t>
            </a:r>
            <a:r>
              <a:rPr lang="ru-RU" sz="2300" dirty="0"/>
              <a:t> </a:t>
            </a:r>
            <a:r>
              <a:rPr lang="ru-RU" sz="2300" dirty="0" err="1"/>
              <a:t>допомоги</a:t>
            </a:r>
            <a:r>
              <a:rPr lang="ru-RU" sz="2300" dirty="0"/>
              <a:t> до суду</a:t>
            </a:r>
            <a:r>
              <a:rPr lang="ru-RU" sz="2300" dirty="0" smtClean="0"/>
              <a:t>.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sz="1400" b="1" dirty="0" err="1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marL="0" indent="0" algn="ctr">
              <a:buNone/>
            </a:pP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0800-300 633;  (067) 242-3718; (044)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202-7693</a:t>
            </a:r>
            <a:endParaRPr lang="uk-UA" sz="1400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8841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4348" y="271059"/>
            <a:ext cx="8969433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Департамент </a:t>
            </a:r>
            <a:r>
              <a:rPr lang="ru-RU" sz="2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соціальної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політики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один 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раз на </a:t>
            </a:r>
            <a:r>
              <a:rPr lang="ru-RU" sz="2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місяць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узагальнює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дані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надані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Комісіями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готує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проект </a:t>
            </a:r>
            <a:r>
              <a:rPr lang="ru-RU" sz="2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рішення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Київської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міської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ради 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та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погоджує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керівниками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структурних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підрозділів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до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компетенції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яких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належать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зазначені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проекті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рішення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uk-UA" sz="2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uk-UA" sz="22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uk-UA" sz="2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Протягом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ru-RU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робочих</a:t>
            </a: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днів</a:t>
            </a: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з дня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набрання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чинності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рішенням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Київської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міської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ради про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виплату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матеріальної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допомоги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заявникам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Департамент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соціальної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політики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здійснює</a:t>
            </a:r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перерахування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коштів</a:t>
            </a:r>
            <a:endParaRPr lang="ru-RU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uk-UA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11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100" b="1" dirty="0" err="1" smtClean="0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1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100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algn="ctr"/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0800-300 633;  (067) 242-3718; (044) 202-7693</a:t>
            </a:r>
          </a:p>
          <a:p>
            <a:pPr algn="just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9294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900" dirty="0" err="1" smtClean="0"/>
              <a:t>Вирішення</a:t>
            </a:r>
            <a:r>
              <a:rPr lang="ru-RU" sz="2900" dirty="0" smtClean="0"/>
              <a:t> </a:t>
            </a:r>
            <a:r>
              <a:rPr lang="ru-RU" sz="2900" dirty="0" err="1"/>
              <a:t>питань</a:t>
            </a:r>
            <a:r>
              <a:rPr lang="ru-RU" sz="2900" dirty="0"/>
              <a:t>, </a:t>
            </a:r>
            <a:r>
              <a:rPr lang="ru-RU" sz="2900" dirty="0" err="1"/>
              <a:t>пов'язаних</a:t>
            </a:r>
            <a:r>
              <a:rPr lang="ru-RU" sz="2900" dirty="0"/>
              <a:t> з </a:t>
            </a:r>
            <a:r>
              <a:rPr lang="ru-RU" sz="2900" dirty="0" err="1"/>
              <a:t>виплатою</a:t>
            </a:r>
            <a:r>
              <a:rPr lang="ru-RU" sz="2900" dirty="0"/>
              <a:t> </a:t>
            </a:r>
            <a:r>
              <a:rPr lang="ru-RU" sz="2900" dirty="0" err="1"/>
              <a:t>матеріальної</a:t>
            </a:r>
            <a:r>
              <a:rPr lang="ru-RU" sz="2900" dirty="0"/>
              <a:t> </a:t>
            </a:r>
            <a:r>
              <a:rPr lang="ru-RU" sz="2900" dirty="0" err="1"/>
              <a:t>допомоги</a:t>
            </a:r>
            <a:r>
              <a:rPr lang="ru-RU" sz="2900" dirty="0"/>
              <a:t> за </a:t>
            </a:r>
            <a:r>
              <a:rPr lang="ru-RU" sz="2900" b="1" dirty="0" err="1"/>
              <a:t>одержану</a:t>
            </a:r>
            <a:r>
              <a:rPr lang="ru-RU" sz="2900" dirty="0"/>
              <a:t> </a:t>
            </a:r>
            <a:r>
              <a:rPr lang="ru-RU" sz="2900" dirty="0" err="1"/>
              <a:t>земельну</a:t>
            </a:r>
            <a:r>
              <a:rPr lang="ru-RU" sz="2900" dirty="0"/>
              <a:t> </a:t>
            </a:r>
            <a:r>
              <a:rPr lang="ru-RU" sz="2900" dirty="0" err="1"/>
              <a:t>ділянку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876" y="2094808"/>
            <a:ext cx="11197532" cy="39817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b="1" i="1" dirty="0" smtClean="0"/>
              <a:t>Звертатись</a:t>
            </a:r>
          </a:p>
          <a:p>
            <a:pPr marL="0" indent="0" algn="ctr">
              <a:buNone/>
            </a:pPr>
            <a:r>
              <a:rPr lang="ru-RU" b="1" i="1" dirty="0" smtClean="0"/>
              <a:t> </a:t>
            </a:r>
            <a:r>
              <a:rPr lang="ru-RU" dirty="0"/>
              <a:t>до </a:t>
            </a:r>
            <a:r>
              <a:rPr lang="ru-RU" dirty="0" err="1"/>
              <a:t>Київської</a:t>
            </a:r>
            <a:r>
              <a:rPr lang="ru-RU" dirty="0"/>
              <a:t> </a:t>
            </a:r>
            <a:r>
              <a:rPr lang="ru-RU" dirty="0" err="1"/>
              <a:t>міської</a:t>
            </a:r>
            <a:r>
              <a:rPr lang="ru-RU" dirty="0"/>
              <a:t> ради</a:t>
            </a:r>
            <a:r>
              <a:rPr lang="ru-RU" b="1" dirty="0"/>
              <a:t>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уповноваженим</a:t>
            </a:r>
            <a:r>
              <a:rPr lang="ru-RU" dirty="0"/>
              <a:t> членом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загиблого</a:t>
            </a:r>
            <a:r>
              <a:rPr lang="ru-RU" dirty="0"/>
              <a:t> </a:t>
            </a:r>
            <a:r>
              <a:rPr lang="ru-RU" dirty="0" err="1"/>
              <a:t>киянина</a:t>
            </a:r>
            <a:r>
              <a:rPr lang="ru-RU" dirty="0"/>
              <a:t> -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антитерористичної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якому</a:t>
            </a:r>
            <a:r>
              <a:rPr lang="ru-RU" dirty="0"/>
              <a:t> передана </a:t>
            </a:r>
            <a:r>
              <a:rPr lang="ru-RU" dirty="0" err="1"/>
              <a:t>зазначена</a:t>
            </a:r>
            <a:r>
              <a:rPr lang="ru-RU" dirty="0"/>
              <a:t> </a:t>
            </a:r>
            <a:r>
              <a:rPr lang="ru-RU" dirty="0" err="1"/>
              <a:t>земельна</a:t>
            </a:r>
            <a:r>
              <a:rPr lang="ru-RU" dirty="0"/>
              <a:t> </a:t>
            </a:r>
            <a:r>
              <a:rPr lang="ru-RU" dirty="0" err="1"/>
              <a:t>ділянка</a:t>
            </a:r>
            <a:r>
              <a:rPr lang="ru-RU" dirty="0"/>
              <a:t> у </a:t>
            </a:r>
            <a:r>
              <a:rPr lang="ru-RU" dirty="0" err="1"/>
              <a:t>власність</a:t>
            </a:r>
            <a:r>
              <a:rPr lang="ru-RU" dirty="0"/>
              <a:t> для </a:t>
            </a:r>
            <a:r>
              <a:rPr lang="ru-RU" dirty="0" err="1"/>
              <a:t>будівництва</a:t>
            </a:r>
            <a:r>
              <a:rPr lang="ru-RU" dirty="0"/>
              <a:t> і </a:t>
            </a:r>
            <a:r>
              <a:rPr lang="ru-RU" dirty="0" err="1"/>
              <a:t>обслуговування</a:t>
            </a:r>
            <a:r>
              <a:rPr lang="ru-RU" dirty="0"/>
              <a:t> жилого </a:t>
            </a:r>
            <a:r>
              <a:rPr lang="ru-RU" dirty="0" err="1"/>
              <a:t>будинку</a:t>
            </a:r>
            <a:r>
              <a:rPr lang="ru-RU" dirty="0"/>
              <a:t>,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 і </a:t>
            </a:r>
            <a:r>
              <a:rPr lang="ru-RU" dirty="0" err="1"/>
              <a:t>споруд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Київської</a:t>
            </a:r>
            <a:r>
              <a:rPr lang="ru-RU" dirty="0"/>
              <a:t> </a:t>
            </a:r>
            <a:r>
              <a:rPr lang="ru-RU" dirty="0" err="1"/>
              <a:t>міської</a:t>
            </a:r>
            <a:r>
              <a:rPr lang="ru-RU" dirty="0"/>
              <a:t> </a:t>
            </a:r>
            <a:r>
              <a:rPr lang="ru-RU" dirty="0" smtClean="0"/>
              <a:t>ради.</a:t>
            </a:r>
          </a:p>
          <a:p>
            <a:pPr marL="0" indent="0" algn="ctr">
              <a:buNone/>
            </a:pPr>
            <a:r>
              <a:rPr lang="uk-UA" dirty="0" smtClean="0"/>
              <a:t>ХРЕЩАТИК , 36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ru-RU" sz="1400" b="1" dirty="0" err="1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marL="0" indent="0" algn="ctr">
              <a:buNone/>
            </a:pP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0800-300 633;  (067) 242-3718; (044) 202-7693</a:t>
            </a:r>
          </a:p>
          <a:p>
            <a:pPr marL="0" indent="0" algn="ctr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1693108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2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 smtClean="0"/>
              <a:t>ПЕРЕЛІК ДОКУМЕНТІВ:</a:t>
            </a:r>
            <a:endParaRPr lang="ru-RU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3658"/>
            <a:ext cx="10515600" cy="4963305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3700" dirty="0" err="1" smtClean="0"/>
              <a:t>нотаріально</a:t>
            </a:r>
            <a:r>
              <a:rPr lang="ru-RU" sz="3700" dirty="0" smtClean="0"/>
              <a:t> </a:t>
            </a:r>
            <a:r>
              <a:rPr lang="ru-RU" sz="3700" dirty="0" err="1"/>
              <a:t>посвідчена</a:t>
            </a:r>
            <a:r>
              <a:rPr lang="ru-RU" sz="3700" dirty="0"/>
              <a:t> </a:t>
            </a:r>
            <a:r>
              <a:rPr lang="ru-RU" sz="3700" dirty="0" err="1"/>
              <a:t>заява</a:t>
            </a:r>
            <a:r>
              <a:rPr lang="ru-RU" sz="3700" dirty="0"/>
              <a:t> про </a:t>
            </a:r>
            <a:r>
              <a:rPr lang="ru-RU" sz="3700" dirty="0" err="1"/>
              <a:t>добровільну</a:t>
            </a:r>
            <a:r>
              <a:rPr lang="ru-RU" sz="3700" dirty="0"/>
              <a:t> </a:t>
            </a:r>
            <a:r>
              <a:rPr lang="ru-RU" sz="3700" dirty="0" err="1"/>
              <a:t>відмову</a:t>
            </a:r>
            <a:r>
              <a:rPr lang="ru-RU" sz="3700" dirty="0"/>
              <a:t> </a:t>
            </a:r>
            <a:r>
              <a:rPr lang="ru-RU" sz="3700" dirty="0" err="1"/>
              <a:t>від</a:t>
            </a:r>
            <a:r>
              <a:rPr lang="ru-RU" sz="3700" dirty="0"/>
              <a:t> права </a:t>
            </a:r>
            <a:r>
              <a:rPr lang="ru-RU" sz="3700" dirty="0" err="1"/>
              <a:t>власності</a:t>
            </a:r>
            <a:r>
              <a:rPr lang="ru-RU" sz="3700" dirty="0"/>
              <a:t> на </a:t>
            </a:r>
            <a:r>
              <a:rPr lang="ru-RU" sz="3700" dirty="0" err="1"/>
              <a:t>земельну</a:t>
            </a:r>
            <a:r>
              <a:rPr lang="ru-RU" sz="3700" dirty="0"/>
              <a:t> </a:t>
            </a:r>
            <a:r>
              <a:rPr lang="ru-RU" sz="3700" dirty="0" err="1"/>
              <a:t>ділянку</a:t>
            </a:r>
            <a:r>
              <a:rPr lang="ru-RU" sz="3700" dirty="0"/>
              <a:t> на </a:t>
            </a:r>
            <a:r>
              <a:rPr lang="ru-RU" sz="3700" dirty="0" err="1"/>
              <a:t>користь</a:t>
            </a:r>
            <a:r>
              <a:rPr lang="ru-RU" sz="3700" dirty="0"/>
              <a:t> </a:t>
            </a:r>
            <a:r>
              <a:rPr lang="ru-RU" sz="3700" dirty="0" err="1"/>
              <a:t>територіальної</a:t>
            </a:r>
            <a:r>
              <a:rPr lang="ru-RU" sz="3700" dirty="0"/>
              <a:t> </a:t>
            </a:r>
            <a:r>
              <a:rPr lang="ru-RU" sz="3700" dirty="0" err="1"/>
              <a:t>громади</a:t>
            </a:r>
            <a:r>
              <a:rPr lang="ru-RU" sz="3700" dirty="0"/>
              <a:t> </a:t>
            </a:r>
            <a:r>
              <a:rPr lang="ru-RU" sz="3700" dirty="0" err="1"/>
              <a:t>міста</a:t>
            </a:r>
            <a:r>
              <a:rPr lang="ru-RU" sz="3700" dirty="0"/>
              <a:t> </a:t>
            </a:r>
            <a:r>
              <a:rPr lang="ru-RU" sz="3700" dirty="0" err="1"/>
              <a:t>Києва</a:t>
            </a:r>
            <a:r>
              <a:rPr lang="ru-RU" sz="3700" dirty="0"/>
              <a:t> та </a:t>
            </a:r>
            <a:r>
              <a:rPr lang="ru-RU" sz="3700" dirty="0" err="1"/>
              <a:t>виплату</a:t>
            </a:r>
            <a:r>
              <a:rPr lang="ru-RU" sz="3700" dirty="0"/>
              <a:t> </a:t>
            </a:r>
            <a:r>
              <a:rPr lang="ru-RU" sz="3700" dirty="0" err="1"/>
              <a:t>матеріальної</a:t>
            </a:r>
            <a:r>
              <a:rPr lang="ru-RU" sz="3700" dirty="0"/>
              <a:t> </a:t>
            </a:r>
            <a:r>
              <a:rPr lang="ru-RU" sz="3700" dirty="0" err="1"/>
              <a:t>допомоги</a:t>
            </a:r>
            <a:r>
              <a:rPr lang="ru-RU" sz="3700" dirty="0"/>
              <a:t> за </a:t>
            </a:r>
            <a:r>
              <a:rPr lang="ru-RU" sz="3700" dirty="0" err="1"/>
              <a:t>неї</a:t>
            </a:r>
            <a:r>
              <a:rPr lang="ru-RU" sz="3700" dirty="0"/>
              <a:t> </a:t>
            </a:r>
            <a:r>
              <a:rPr lang="ru-RU" sz="3700" dirty="0" err="1"/>
              <a:t>подається</a:t>
            </a:r>
            <a:r>
              <a:rPr lang="ru-RU" sz="3700" dirty="0"/>
              <a:t> до </a:t>
            </a:r>
            <a:r>
              <a:rPr lang="ru-RU" sz="3700" dirty="0" err="1"/>
              <a:t>Київської</a:t>
            </a:r>
            <a:r>
              <a:rPr lang="ru-RU" sz="3700" dirty="0"/>
              <a:t> </a:t>
            </a:r>
            <a:r>
              <a:rPr lang="ru-RU" sz="3700" dirty="0" err="1"/>
              <a:t>міської</a:t>
            </a:r>
            <a:r>
              <a:rPr lang="ru-RU" sz="3700" dirty="0"/>
              <a:t> ради</a:t>
            </a:r>
            <a:r>
              <a:rPr lang="ru-RU" sz="3700" b="1" dirty="0"/>
              <a:t> </a:t>
            </a:r>
            <a:r>
              <a:rPr lang="ru-RU" sz="3700" dirty="0" err="1"/>
              <a:t>особисто</a:t>
            </a:r>
            <a:r>
              <a:rPr lang="ru-RU" sz="3700" dirty="0"/>
              <a:t> </a:t>
            </a:r>
            <a:r>
              <a:rPr lang="ru-RU" sz="3700" dirty="0" err="1"/>
              <a:t>уповноваженим</a:t>
            </a:r>
            <a:r>
              <a:rPr lang="ru-RU" sz="3700" dirty="0"/>
              <a:t> членом </a:t>
            </a:r>
            <a:r>
              <a:rPr lang="ru-RU" sz="3700" dirty="0" err="1"/>
              <a:t>сім'ї</a:t>
            </a:r>
            <a:r>
              <a:rPr lang="ru-RU" sz="3700" dirty="0"/>
              <a:t> </a:t>
            </a:r>
            <a:r>
              <a:rPr lang="ru-RU" sz="3700" dirty="0" err="1"/>
              <a:t>загиблого</a:t>
            </a:r>
            <a:r>
              <a:rPr lang="ru-RU" sz="3700" dirty="0"/>
              <a:t> </a:t>
            </a:r>
            <a:r>
              <a:rPr lang="ru-RU" sz="3700" dirty="0" smtClean="0"/>
              <a:t>;</a:t>
            </a:r>
          </a:p>
          <a:p>
            <a:pPr algn="just"/>
            <a:r>
              <a:rPr lang="ru-RU" sz="3700" dirty="0" smtClean="0"/>
              <a:t> </a:t>
            </a:r>
            <a:r>
              <a:rPr lang="ru-RU" sz="3700" dirty="0" err="1" smtClean="0"/>
              <a:t>копія</a:t>
            </a:r>
            <a:r>
              <a:rPr lang="ru-RU" sz="3700" dirty="0" smtClean="0"/>
              <a:t> </a:t>
            </a:r>
            <a:r>
              <a:rPr lang="ru-RU" sz="3700" dirty="0"/>
              <a:t>паспорта </a:t>
            </a:r>
            <a:r>
              <a:rPr lang="ru-RU" sz="3700" dirty="0" err="1"/>
              <a:t>громадянина</a:t>
            </a:r>
            <a:r>
              <a:rPr lang="ru-RU" sz="3700" dirty="0"/>
              <a:t> </a:t>
            </a:r>
            <a:r>
              <a:rPr lang="ru-RU" sz="3700" dirty="0" err="1"/>
              <a:t>України</a:t>
            </a:r>
            <a:r>
              <a:rPr lang="ru-RU" sz="3700" dirty="0"/>
              <a:t>;</a:t>
            </a:r>
          </a:p>
          <a:p>
            <a:pPr algn="just"/>
            <a:r>
              <a:rPr lang="ru-RU" sz="3700" dirty="0" err="1"/>
              <a:t>копія</a:t>
            </a:r>
            <a:r>
              <a:rPr lang="ru-RU" sz="3700" dirty="0"/>
              <a:t> документа, </a:t>
            </a:r>
            <a:r>
              <a:rPr lang="ru-RU" sz="3700" dirty="0" err="1"/>
              <a:t>що</a:t>
            </a:r>
            <a:r>
              <a:rPr lang="ru-RU" sz="3700" dirty="0"/>
              <a:t> </a:t>
            </a:r>
            <a:r>
              <a:rPr lang="ru-RU" sz="3700" dirty="0" err="1"/>
              <a:t>підтверджує</a:t>
            </a:r>
            <a:r>
              <a:rPr lang="ru-RU" sz="3700" dirty="0"/>
              <a:t> </a:t>
            </a:r>
            <a:r>
              <a:rPr lang="ru-RU" sz="3700" dirty="0" err="1"/>
              <a:t>реєстрацію</a:t>
            </a:r>
            <a:r>
              <a:rPr lang="ru-RU" sz="3700" dirty="0"/>
              <a:t> у Державному </a:t>
            </a:r>
            <a:r>
              <a:rPr lang="ru-RU" sz="3700" dirty="0" err="1"/>
              <a:t>реєстрі</a:t>
            </a:r>
            <a:r>
              <a:rPr lang="ru-RU" sz="3700" dirty="0"/>
              <a:t> </a:t>
            </a:r>
            <a:r>
              <a:rPr lang="ru-RU" sz="3700" dirty="0" err="1"/>
              <a:t>фізичних</a:t>
            </a:r>
            <a:r>
              <a:rPr lang="ru-RU" sz="3700" dirty="0"/>
              <a:t> </a:t>
            </a:r>
            <a:r>
              <a:rPr lang="ru-RU" sz="3700" dirty="0" err="1"/>
              <a:t>осіб</a:t>
            </a:r>
            <a:r>
              <a:rPr lang="ru-RU" sz="3700" dirty="0"/>
              <a:t> - </a:t>
            </a:r>
            <a:r>
              <a:rPr lang="ru-RU" sz="3700" dirty="0" err="1"/>
              <a:t>платників</a:t>
            </a:r>
            <a:r>
              <a:rPr lang="ru-RU" sz="3700" dirty="0"/>
              <a:t> </a:t>
            </a:r>
            <a:r>
              <a:rPr lang="ru-RU" sz="3700" dirty="0" err="1"/>
              <a:t>податків</a:t>
            </a:r>
            <a:endParaRPr lang="ru-RU" sz="3700" dirty="0"/>
          </a:p>
          <a:p>
            <a:pPr algn="just"/>
            <a:r>
              <a:rPr lang="ru-RU" sz="3700" dirty="0" err="1"/>
              <a:t>копія</a:t>
            </a:r>
            <a:r>
              <a:rPr lang="ru-RU" sz="3700" dirty="0"/>
              <a:t> </a:t>
            </a:r>
            <a:r>
              <a:rPr lang="ru-RU" sz="3700" dirty="0" err="1"/>
              <a:t>посвідчення</a:t>
            </a:r>
            <a:r>
              <a:rPr lang="ru-RU" sz="3700" dirty="0"/>
              <a:t> </a:t>
            </a:r>
            <a:r>
              <a:rPr lang="ru-RU" sz="3700" dirty="0" err="1"/>
              <a:t>встановленого</a:t>
            </a:r>
            <a:r>
              <a:rPr lang="ru-RU" sz="3700" dirty="0"/>
              <a:t> </a:t>
            </a:r>
            <a:r>
              <a:rPr lang="ru-RU" sz="3700" dirty="0" err="1"/>
              <a:t>зразка</a:t>
            </a:r>
            <a:r>
              <a:rPr lang="ru-RU" sz="3700" dirty="0"/>
              <a:t>, </a:t>
            </a:r>
            <a:r>
              <a:rPr lang="ru-RU" sz="3700" dirty="0" err="1"/>
              <a:t>що</a:t>
            </a:r>
            <a:r>
              <a:rPr lang="ru-RU" sz="3700" dirty="0"/>
              <a:t> </a:t>
            </a:r>
            <a:r>
              <a:rPr lang="ru-RU" sz="3700" dirty="0" err="1"/>
              <a:t>підтверджує</a:t>
            </a:r>
            <a:r>
              <a:rPr lang="ru-RU" sz="3700" dirty="0"/>
              <a:t> статус особи як члена </a:t>
            </a:r>
            <a:r>
              <a:rPr lang="ru-RU" sz="3700" dirty="0" err="1"/>
              <a:t>сім'ї</a:t>
            </a:r>
            <a:r>
              <a:rPr lang="ru-RU" sz="3700" dirty="0"/>
              <a:t> </a:t>
            </a:r>
            <a:r>
              <a:rPr lang="ru-RU" sz="3700" dirty="0" err="1"/>
              <a:t>загиблого</a:t>
            </a:r>
            <a:r>
              <a:rPr lang="ru-RU" sz="3700" dirty="0"/>
              <a:t>;</a:t>
            </a:r>
          </a:p>
          <a:p>
            <a:pPr algn="just"/>
            <a:r>
              <a:rPr lang="ru-RU" sz="3700" dirty="0" err="1"/>
              <a:t>копія</a:t>
            </a:r>
            <a:r>
              <a:rPr lang="ru-RU" sz="3700" dirty="0"/>
              <a:t> </a:t>
            </a:r>
            <a:r>
              <a:rPr lang="ru-RU" sz="3700" dirty="0" err="1"/>
              <a:t>свідоцтва</a:t>
            </a:r>
            <a:r>
              <a:rPr lang="ru-RU" sz="3700" dirty="0"/>
              <a:t> про смерть </a:t>
            </a:r>
            <a:r>
              <a:rPr lang="ru-RU" sz="3700" dirty="0" err="1"/>
              <a:t>загиблого</a:t>
            </a:r>
            <a:r>
              <a:rPr lang="ru-RU" sz="3700" dirty="0" smtClean="0"/>
              <a:t>;</a:t>
            </a:r>
          </a:p>
          <a:p>
            <a:pPr algn="just"/>
            <a:r>
              <a:rPr lang="ru-RU" sz="3700" dirty="0" err="1"/>
              <a:t>копії</a:t>
            </a:r>
            <a:r>
              <a:rPr lang="ru-RU" sz="3700" dirty="0"/>
              <a:t> </a:t>
            </a:r>
            <a:r>
              <a:rPr lang="ru-RU" sz="3700" dirty="0" err="1"/>
              <a:t>документів</a:t>
            </a:r>
            <a:r>
              <a:rPr lang="ru-RU" sz="3700" dirty="0"/>
              <a:t>, </a:t>
            </a:r>
            <a:r>
              <a:rPr lang="ru-RU" sz="3700" dirty="0" err="1"/>
              <a:t>які</a:t>
            </a:r>
            <a:r>
              <a:rPr lang="ru-RU" sz="3700" dirty="0"/>
              <a:t> </a:t>
            </a:r>
            <a:r>
              <a:rPr lang="ru-RU" sz="3700" dirty="0" err="1"/>
              <a:t>підтверджують</a:t>
            </a:r>
            <a:r>
              <a:rPr lang="ru-RU" sz="3700" dirty="0"/>
              <a:t> </a:t>
            </a:r>
            <a:r>
              <a:rPr lang="ru-RU" sz="3700" dirty="0" err="1"/>
              <a:t>одержання</a:t>
            </a:r>
            <a:r>
              <a:rPr lang="ru-RU" sz="3700" dirty="0"/>
              <a:t> </a:t>
            </a:r>
            <a:r>
              <a:rPr lang="ru-RU" sz="3700" dirty="0" err="1"/>
              <a:t>заявником</a:t>
            </a:r>
            <a:r>
              <a:rPr lang="ru-RU" sz="3700" dirty="0"/>
              <a:t> </a:t>
            </a:r>
            <a:r>
              <a:rPr lang="ru-RU" sz="3700" dirty="0" err="1"/>
              <a:t>земельної</a:t>
            </a:r>
            <a:r>
              <a:rPr lang="ru-RU" sz="3700" dirty="0"/>
              <a:t> </a:t>
            </a:r>
            <a:r>
              <a:rPr lang="ru-RU" sz="3700" dirty="0" err="1"/>
              <a:t>ділянки</a:t>
            </a:r>
            <a:r>
              <a:rPr lang="ru-RU" sz="3700" dirty="0"/>
              <a:t> у </a:t>
            </a:r>
            <a:r>
              <a:rPr lang="ru-RU" sz="3700" dirty="0" err="1"/>
              <a:t>власність</a:t>
            </a:r>
            <a:r>
              <a:rPr lang="ru-RU" sz="3700" dirty="0"/>
              <a:t> в </a:t>
            </a:r>
            <a:r>
              <a:rPr lang="ru-RU" sz="3700" dirty="0" err="1"/>
              <a:t>місті</a:t>
            </a:r>
            <a:r>
              <a:rPr lang="ru-RU" sz="3700" dirty="0"/>
              <a:t> </a:t>
            </a:r>
            <a:r>
              <a:rPr lang="ru-RU" sz="3700" dirty="0" err="1"/>
              <a:t>Києві</a:t>
            </a:r>
            <a:r>
              <a:rPr lang="ru-RU" sz="3700" dirty="0"/>
              <a:t> для </a:t>
            </a:r>
            <a:r>
              <a:rPr lang="ru-RU" sz="3700" dirty="0" err="1"/>
              <a:t>будівництва</a:t>
            </a:r>
            <a:r>
              <a:rPr lang="ru-RU" sz="3700" dirty="0"/>
              <a:t> і </a:t>
            </a:r>
            <a:r>
              <a:rPr lang="ru-RU" sz="3700" dirty="0" err="1"/>
              <a:t>обслуговування</a:t>
            </a:r>
            <a:r>
              <a:rPr lang="ru-RU" sz="3700" dirty="0"/>
              <a:t> жилого </a:t>
            </a:r>
            <a:r>
              <a:rPr lang="ru-RU" sz="3700" dirty="0" err="1"/>
              <a:t>будинку</a:t>
            </a:r>
            <a:r>
              <a:rPr lang="ru-RU" sz="3700" dirty="0"/>
              <a:t>, </a:t>
            </a:r>
            <a:r>
              <a:rPr lang="ru-RU" sz="3700" dirty="0" err="1"/>
              <a:t>господарських</a:t>
            </a:r>
            <a:r>
              <a:rPr lang="ru-RU" sz="3700" dirty="0"/>
              <a:t> </a:t>
            </a:r>
            <a:r>
              <a:rPr lang="ru-RU" sz="3700" dirty="0" err="1"/>
              <a:t>будівель</a:t>
            </a:r>
            <a:r>
              <a:rPr lang="ru-RU" sz="3700" dirty="0"/>
              <a:t> і </a:t>
            </a:r>
            <a:r>
              <a:rPr lang="ru-RU" sz="3700" dirty="0" err="1"/>
              <a:t>споруд</a:t>
            </a:r>
            <a:r>
              <a:rPr lang="ru-RU" sz="3700" dirty="0"/>
              <a:t> </a:t>
            </a:r>
          </a:p>
          <a:p>
            <a:pPr algn="just"/>
            <a:r>
              <a:rPr lang="ru-RU" sz="3700" dirty="0" err="1" smtClean="0"/>
              <a:t>копії</a:t>
            </a:r>
            <a:r>
              <a:rPr lang="ru-RU" sz="3700" dirty="0" smtClean="0"/>
              <a:t> </a:t>
            </a:r>
            <a:r>
              <a:rPr lang="ru-RU" sz="3700" dirty="0" err="1"/>
              <a:t>документів</a:t>
            </a:r>
            <a:r>
              <a:rPr lang="ru-RU" sz="3700" dirty="0"/>
              <a:t>, </a:t>
            </a:r>
            <a:r>
              <a:rPr lang="ru-RU" sz="3700" dirty="0" err="1"/>
              <a:t>які</a:t>
            </a:r>
            <a:r>
              <a:rPr lang="ru-RU" sz="3700" dirty="0"/>
              <a:t> </a:t>
            </a:r>
            <a:r>
              <a:rPr lang="ru-RU" sz="3700" dirty="0" err="1"/>
              <a:t>підтверджують</a:t>
            </a:r>
            <a:r>
              <a:rPr lang="ru-RU" sz="3700" dirty="0"/>
              <a:t> </a:t>
            </a:r>
            <a:r>
              <a:rPr lang="ru-RU" sz="3700" dirty="0" err="1"/>
              <a:t>родинні</a:t>
            </a:r>
            <a:r>
              <a:rPr lang="ru-RU" sz="3700" dirty="0"/>
              <a:t> </a:t>
            </a:r>
            <a:r>
              <a:rPr lang="ru-RU" sz="3700" dirty="0" err="1"/>
              <a:t>стосунки</a:t>
            </a:r>
            <a:r>
              <a:rPr lang="ru-RU" sz="3700" dirty="0"/>
              <a:t> </a:t>
            </a:r>
            <a:r>
              <a:rPr lang="ru-RU" sz="3700" dirty="0" err="1"/>
              <a:t>із</a:t>
            </a:r>
            <a:r>
              <a:rPr lang="ru-RU" sz="3700" dirty="0"/>
              <a:t> </a:t>
            </a:r>
            <a:r>
              <a:rPr lang="ru-RU" sz="3700" dirty="0" err="1"/>
              <a:t>загиблим</a:t>
            </a:r>
            <a:r>
              <a:rPr lang="ru-RU" sz="3700" dirty="0"/>
              <a:t> (</a:t>
            </a:r>
            <a:r>
              <a:rPr lang="ru-RU" sz="3700" dirty="0" err="1"/>
              <a:t>свідоцтво</a:t>
            </a:r>
            <a:r>
              <a:rPr lang="ru-RU" sz="3700" dirty="0"/>
              <a:t> про </a:t>
            </a:r>
            <a:r>
              <a:rPr lang="ru-RU" sz="3700" dirty="0" err="1"/>
              <a:t>шлюб</a:t>
            </a:r>
            <a:r>
              <a:rPr lang="ru-RU" sz="3700" dirty="0"/>
              <a:t>, </a:t>
            </a:r>
            <a:r>
              <a:rPr lang="ru-RU" sz="3700" dirty="0" err="1"/>
              <a:t>свідоцтво</a:t>
            </a:r>
            <a:r>
              <a:rPr lang="ru-RU" sz="3700" dirty="0"/>
              <a:t> про </a:t>
            </a:r>
            <a:r>
              <a:rPr lang="ru-RU" sz="3700" dirty="0" err="1"/>
              <a:t>народження</a:t>
            </a:r>
            <a:r>
              <a:rPr lang="ru-RU" sz="3700" dirty="0"/>
              <a:t> </a:t>
            </a:r>
            <a:r>
              <a:rPr lang="ru-RU" sz="3700" dirty="0" err="1"/>
              <a:t>тощо</a:t>
            </a:r>
            <a:r>
              <a:rPr lang="ru-RU" sz="3700" dirty="0"/>
              <a:t>);</a:t>
            </a:r>
          </a:p>
          <a:p>
            <a:pPr algn="just"/>
            <a:r>
              <a:rPr lang="ru-RU" sz="3700" dirty="0" err="1"/>
              <a:t>довідка</a:t>
            </a:r>
            <a:r>
              <a:rPr lang="ru-RU" sz="3700" dirty="0"/>
              <a:t>, </a:t>
            </a:r>
            <a:r>
              <a:rPr lang="ru-RU" sz="3700" dirty="0" err="1"/>
              <a:t>що</a:t>
            </a:r>
            <a:r>
              <a:rPr lang="ru-RU" sz="3700" dirty="0"/>
              <a:t> </a:t>
            </a:r>
            <a:r>
              <a:rPr lang="ru-RU" sz="3700" dirty="0" err="1"/>
              <a:t>підтверджує</a:t>
            </a:r>
            <a:r>
              <a:rPr lang="ru-RU" sz="3700" dirty="0"/>
              <a:t> </a:t>
            </a:r>
            <a:r>
              <a:rPr lang="ru-RU" sz="3700" dirty="0" err="1"/>
              <a:t>реєстрацію</a:t>
            </a:r>
            <a:r>
              <a:rPr lang="ru-RU" sz="3700" dirty="0"/>
              <a:t> </a:t>
            </a:r>
            <a:r>
              <a:rPr lang="ru-RU" sz="3700" dirty="0" err="1"/>
              <a:t>місця</a:t>
            </a:r>
            <a:r>
              <a:rPr lang="ru-RU" sz="3700" dirty="0"/>
              <a:t> </a:t>
            </a:r>
            <a:r>
              <a:rPr lang="ru-RU" sz="3700" dirty="0" err="1"/>
              <a:t>проживання</a:t>
            </a:r>
            <a:r>
              <a:rPr lang="ru-RU" sz="3700" dirty="0"/>
              <a:t> </a:t>
            </a:r>
            <a:r>
              <a:rPr lang="ru-RU" sz="3700" dirty="0" err="1"/>
              <a:t>заявника</a:t>
            </a:r>
            <a:r>
              <a:rPr lang="ru-RU" sz="3700" dirty="0"/>
              <a:t> у </a:t>
            </a:r>
            <a:r>
              <a:rPr lang="ru-RU" sz="3700" dirty="0" err="1"/>
              <a:t>місті</a:t>
            </a:r>
            <a:r>
              <a:rPr lang="ru-RU" sz="3700" dirty="0"/>
              <a:t> </a:t>
            </a:r>
            <a:r>
              <a:rPr lang="ru-RU" sz="3700" dirty="0" err="1"/>
              <a:t>Києві</a:t>
            </a:r>
            <a:r>
              <a:rPr lang="ru-RU" sz="3700" dirty="0"/>
              <a:t> на день </a:t>
            </a:r>
            <a:r>
              <a:rPr lang="ru-RU" sz="3700" dirty="0" err="1"/>
              <a:t>загибелі</a:t>
            </a:r>
            <a:r>
              <a:rPr lang="ru-RU" sz="3700" dirty="0"/>
              <a:t> </a:t>
            </a:r>
            <a:r>
              <a:rPr lang="ru-RU" sz="3700" dirty="0" err="1"/>
              <a:t>киянина</a:t>
            </a:r>
            <a:r>
              <a:rPr lang="ru-RU" sz="3700" dirty="0"/>
              <a:t> - </a:t>
            </a:r>
            <a:r>
              <a:rPr lang="ru-RU" sz="3700" dirty="0" err="1"/>
              <a:t>учасника</a:t>
            </a:r>
            <a:r>
              <a:rPr lang="ru-RU" sz="3700" dirty="0"/>
              <a:t> </a:t>
            </a:r>
            <a:r>
              <a:rPr lang="ru-RU" sz="3700" dirty="0" err="1"/>
              <a:t>антитерористичної</a:t>
            </a:r>
            <a:r>
              <a:rPr lang="ru-RU" sz="3700" dirty="0"/>
              <a:t> </a:t>
            </a:r>
            <a:r>
              <a:rPr lang="ru-RU" sz="3700" dirty="0" err="1"/>
              <a:t>операції</a:t>
            </a:r>
            <a:r>
              <a:rPr lang="ru-RU" sz="3700" dirty="0"/>
              <a:t> та </a:t>
            </a:r>
            <a:r>
              <a:rPr lang="ru-RU" sz="3700" dirty="0" err="1"/>
              <a:t>подачі</a:t>
            </a:r>
            <a:r>
              <a:rPr lang="ru-RU" sz="3700" dirty="0"/>
              <a:t> заяви;</a:t>
            </a:r>
          </a:p>
          <a:p>
            <a:pPr algn="just"/>
            <a:r>
              <a:rPr lang="ru-RU" sz="3700" dirty="0" err="1"/>
              <a:t>копії</a:t>
            </a:r>
            <a:r>
              <a:rPr lang="ru-RU" sz="3700" dirty="0"/>
              <a:t> </a:t>
            </a:r>
            <a:r>
              <a:rPr lang="ru-RU" sz="3700" dirty="0" err="1"/>
              <a:t>документів</a:t>
            </a:r>
            <a:r>
              <a:rPr lang="ru-RU" sz="3700" dirty="0"/>
              <a:t> про </a:t>
            </a:r>
            <a:r>
              <a:rPr lang="ru-RU" sz="3700" dirty="0" err="1"/>
              <a:t>безпосередню</a:t>
            </a:r>
            <a:r>
              <a:rPr lang="ru-RU" sz="3700" dirty="0"/>
              <a:t> участь </a:t>
            </a:r>
            <a:r>
              <a:rPr lang="ru-RU" sz="3700" dirty="0" err="1"/>
              <a:t>загиблого</a:t>
            </a:r>
            <a:r>
              <a:rPr lang="ru-RU" sz="3700" dirty="0"/>
              <a:t> в </a:t>
            </a:r>
            <a:r>
              <a:rPr lang="ru-RU" sz="3700" dirty="0" err="1"/>
              <a:t>антитерористичній</a:t>
            </a:r>
            <a:r>
              <a:rPr lang="ru-RU" sz="3700" dirty="0"/>
              <a:t> </a:t>
            </a:r>
            <a:r>
              <a:rPr lang="ru-RU" sz="3700" dirty="0" err="1"/>
              <a:t>операції</a:t>
            </a:r>
            <a:r>
              <a:rPr lang="ru-RU" sz="3700" dirty="0"/>
              <a:t>, </a:t>
            </a:r>
            <a:r>
              <a:rPr lang="ru-RU" sz="3700" dirty="0" err="1"/>
              <a:t>забезпеченні</a:t>
            </a:r>
            <a:r>
              <a:rPr lang="ru-RU" sz="3700" dirty="0"/>
              <a:t> </a:t>
            </a:r>
            <a:r>
              <a:rPr lang="ru-RU" sz="3700" dirty="0" err="1"/>
              <a:t>її</a:t>
            </a:r>
            <a:r>
              <a:rPr lang="ru-RU" sz="3700" dirty="0"/>
              <a:t> </a:t>
            </a:r>
            <a:r>
              <a:rPr lang="ru-RU" sz="3700" dirty="0" err="1"/>
              <a:t>проведення</a:t>
            </a:r>
            <a:r>
              <a:rPr lang="ru-RU" sz="3700" dirty="0"/>
              <a:t>, </a:t>
            </a:r>
            <a:r>
              <a:rPr lang="ru-RU" sz="3700" dirty="0" err="1"/>
              <a:t>перебуваючи</a:t>
            </a:r>
            <a:r>
              <a:rPr lang="ru-RU" sz="3700" dirty="0"/>
              <a:t> </a:t>
            </a:r>
            <a:r>
              <a:rPr lang="ru-RU" sz="3700" dirty="0" err="1"/>
              <a:t>безпосередньо</a:t>
            </a:r>
            <a:r>
              <a:rPr lang="ru-RU" sz="3700" dirty="0"/>
              <a:t> в районах </a:t>
            </a:r>
            <a:r>
              <a:rPr lang="ru-RU" sz="3700" dirty="0" err="1"/>
              <a:t>антитерористичної</a:t>
            </a:r>
            <a:r>
              <a:rPr lang="ru-RU" sz="3700" dirty="0"/>
              <a:t> </a:t>
            </a:r>
            <a:r>
              <a:rPr lang="ru-RU" sz="3700" dirty="0" err="1"/>
              <a:t>операції</a:t>
            </a:r>
            <a:r>
              <a:rPr lang="ru-RU" sz="3700" dirty="0"/>
              <a:t> у </a:t>
            </a:r>
            <a:r>
              <a:rPr lang="ru-RU" sz="3700" dirty="0" err="1"/>
              <a:t>період</a:t>
            </a:r>
            <a:r>
              <a:rPr lang="ru-RU" sz="3700" dirty="0"/>
              <a:t> </a:t>
            </a:r>
            <a:r>
              <a:rPr lang="ru-RU" sz="3700" dirty="0" err="1"/>
              <a:t>її</a:t>
            </a:r>
            <a:r>
              <a:rPr lang="ru-RU" sz="3700" dirty="0"/>
              <a:t> </a:t>
            </a:r>
            <a:r>
              <a:rPr lang="ru-RU" sz="3700" dirty="0" err="1"/>
              <a:t>проведення</a:t>
            </a:r>
            <a:r>
              <a:rPr lang="ru-RU" sz="3700" dirty="0"/>
              <a:t>, у </a:t>
            </a:r>
            <a:r>
              <a:rPr lang="ru-RU" sz="3700" dirty="0" err="1"/>
              <a:t>здійсненні</a:t>
            </a:r>
            <a:r>
              <a:rPr lang="ru-RU" sz="3700" dirty="0"/>
              <a:t> </a:t>
            </a:r>
            <a:r>
              <a:rPr lang="ru-RU" sz="3700" dirty="0" err="1"/>
              <a:t>заходів</a:t>
            </a:r>
            <a:r>
              <a:rPr lang="ru-RU" sz="3700" dirty="0"/>
              <a:t> </a:t>
            </a:r>
            <a:r>
              <a:rPr lang="ru-RU" sz="3700" dirty="0" err="1"/>
              <a:t>із</a:t>
            </a:r>
            <a:r>
              <a:rPr lang="ru-RU" sz="3700" dirty="0"/>
              <a:t> </a:t>
            </a:r>
            <a:r>
              <a:rPr lang="ru-RU" sz="3700" dirty="0" err="1"/>
              <a:t>забезпечення</a:t>
            </a:r>
            <a:r>
              <a:rPr lang="ru-RU" sz="3700" dirty="0"/>
              <a:t> </a:t>
            </a:r>
            <a:r>
              <a:rPr lang="ru-RU" sz="3700" dirty="0" err="1"/>
              <a:t>національної</a:t>
            </a:r>
            <a:r>
              <a:rPr lang="ru-RU" sz="3700" dirty="0"/>
              <a:t> </a:t>
            </a:r>
            <a:r>
              <a:rPr lang="ru-RU" sz="3700" dirty="0" err="1"/>
              <a:t>безпеки</a:t>
            </a:r>
            <a:r>
              <a:rPr lang="ru-RU" sz="3700" dirty="0"/>
              <a:t> і оборони, </a:t>
            </a:r>
            <a:r>
              <a:rPr lang="ru-RU" sz="3700" dirty="0" err="1"/>
              <a:t>відсічі</a:t>
            </a:r>
            <a:r>
              <a:rPr lang="ru-RU" sz="3700" dirty="0"/>
              <a:t> і </a:t>
            </a:r>
            <a:r>
              <a:rPr lang="ru-RU" sz="3700" dirty="0" err="1"/>
              <a:t>стримування</a:t>
            </a:r>
            <a:r>
              <a:rPr lang="ru-RU" sz="3700" dirty="0"/>
              <a:t> </a:t>
            </a:r>
            <a:r>
              <a:rPr lang="ru-RU" sz="3700" dirty="0" err="1"/>
              <a:t>збройної</a:t>
            </a:r>
            <a:r>
              <a:rPr lang="ru-RU" sz="3700" dirty="0"/>
              <a:t> </a:t>
            </a:r>
            <a:r>
              <a:rPr lang="ru-RU" sz="3700" dirty="0" err="1"/>
              <a:t>агресії</a:t>
            </a:r>
            <a:r>
              <a:rPr lang="ru-RU" sz="3700" dirty="0"/>
              <a:t> </a:t>
            </a:r>
            <a:r>
              <a:rPr lang="ru-RU" sz="3700" dirty="0" err="1"/>
              <a:t>Російської</a:t>
            </a:r>
            <a:r>
              <a:rPr lang="ru-RU" sz="3700" dirty="0"/>
              <a:t> </a:t>
            </a:r>
            <a:r>
              <a:rPr lang="ru-RU" sz="3700" dirty="0" err="1"/>
              <a:t>Федерації</a:t>
            </a:r>
            <a:r>
              <a:rPr lang="ru-RU" sz="3700" dirty="0"/>
              <a:t> у </a:t>
            </a:r>
            <a:r>
              <a:rPr lang="ru-RU" sz="3700" dirty="0" err="1"/>
              <a:t>Донецькій</a:t>
            </a:r>
            <a:r>
              <a:rPr lang="ru-RU" sz="3700" dirty="0"/>
              <a:t> та </a:t>
            </a:r>
            <a:r>
              <a:rPr lang="ru-RU" sz="3700" dirty="0" err="1"/>
              <a:t>Луганській</a:t>
            </a:r>
            <a:r>
              <a:rPr lang="ru-RU" sz="3700" dirty="0"/>
              <a:t> областях, </a:t>
            </a:r>
            <a:r>
              <a:rPr lang="ru-RU" sz="3700" dirty="0" err="1"/>
              <a:t>забезпеченні</a:t>
            </a:r>
            <a:r>
              <a:rPr lang="ru-RU" sz="3700" dirty="0"/>
              <a:t> </a:t>
            </a:r>
            <a:r>
              <a:rPr lang="ru-RU" sz="3700" dirty="0" err="1"/>
              <a:t>їх</a:t>
            </a:r>
            <a:r>
              <a:rPr lang="ru-RU" sz="3700" dirty="0"/>
              <a:t> </a:t>
            </a:r>
            <a:r>
              <a:rPr lang="ru-RU" sz="3700" dirty="0" err="1"/>
              <a:t>здійснення</a:t>
            </a:r>
            <a:r>
              <a:rPr lang="ru-RU" sz="3700" dirty="0"/>
              <a:t>, </a:t>
            </a:r>
            <a:r>
              <a:rPr lang="ru-RU" sz="3700" dirty="0" err="1"/>
              <a:t>перебуваючи</a:t>
            </a:r>
            <a:r>
              <a:rPr lang="ru-RU" sz="3700" dirty="0"/>
              <a:t> </a:t>
            </a:r>
            <a:r>
              <a:rPr lang="ru-RU" sz="3700" dirty="0" err="1"/>
              <a:t>безпосередньо</a:t>
            </a:r>
            <a:r>
              <a:rPr lang="ru-RU" sz="3700" dirty="0"/>
              <a:t> в районах та у </a:t>
            </a:r>
            <a:r>
              <a:rPr lang="ru-RU" sz="3700" dirty="0" err="1"/>
              <a:t>період</a:t>
            </a:r>
            <a:r>
              <a:rPr lang="ru-RU" sz="3700" dirty="0"/>
              <a:t> </a:t>
            </a:r>
            <a:r>
              <a:rPr lang="ru-RU" sz="3700" dirty="0" err="1"/>
              <a:t>здійснення</a:t>
            </a:r>
            <a:r>
              <a:rPr lang="ru-RU" sz="3700" dirty="0"/>
              <a:t> </a:t>
            </a:r>
            <a:r>
              <a:rPr lang="ru-RU" sz="3700" dirty="0" err="1"/>
              <a:t>зазначених</a:t>
            </a:r>
            <a:r>
              <a:rPr lang="ru-RU" sz="3700" dirty="0"/>
              <a:t> </a:t>
            </a:r>
            <a:r>
              <a:rPr lang="ru-RU" sz="3700" dirty="0" err="1"/>
              <a:t>заходів</a:t>
            </a:r>
            <a:r>
              <a:rPr lang="ru-RU" sz="3700" dirty="0"/>
              <a:t>;</a:t>
            </a:r>
          </a:p>
          <a:p>
            <a:pPr algn="just"/>
            <a:r>
              <a:rPr lang="ru-RU" sz="3700" dirty="0" err="1"/>
              <a:t>нотаріально</a:t>
            </a:r>
            <a:r>
              <a:rPr lang="ru-RU" sz="3700" dirty="0"/>
              <a:t> </a:t>
            </a:r>
            <a:r>
              <a:rPr lang="ru-RU" sz="3700" dirty="0" err="1"/>
              <a:t>посвідчені</a:t>
            </a:r>
            <a:r>
              <a:rPr lang="ru-RU" sz="3700" dirty="0"/>
              <a:t> заяви </a:t>
            </a:r>
            <a:r>
              <a:rPr lang="ru-RU" sz="3700" dirty="0" err="1"/>
              <a:t>від</a:t>
            </a:r>
            <a:r>
              <a:rPr lang="ru-RU" sz="3700" dirty="0"/>
              <a:t> </a:t>
            </a:r>
            <a:r>
              <a:rPr lang="ru-RU" sz="3700" dirty="0" err="1"/>
              <a:t>усіх</a:t>
            </a:r>
            <a:r>
              <a:rPr lang="ru-RU" sz="3700" dirty="0"/>
              <a:t> </a:t>
            </a:r>
            <a:r>
              <a:rPr lang="ru-RU" sz="3700" dirty="0" err="1"/>
              <a:t>інших</a:t>
            </a:r>
            <a:r>
              <a:rPr lang="ru-RU" sz="3700" dirty="0"/>
              <a:t> </a:t>
            </a:r>
            <a:r>
              <a:rPr lang="ru-RU" sz="3700" dirty="0" err="1"/>
              <a:t>членів</a:t>
            </a:r>
            <a:r>
              <a:rPr lang="ru-RU" sz="3700" dirty="0"/>
              <a:t> </a:t>
            </a:r>
            <a:r>
              <a:rPr lang="ru-RU" sz="3700" dirty="0" err="1"/>
              <a:t>сім'ї</a:t>
            </a:r>
            <a:r>
              <a:rPr lang="ru-RU" sz="3700" dirty="0"/>
              <a:t> </a:t>
            </a:r>
            <a:r>
              <a:rPr lang="ru-RU" sz="3700" dirty="0" err="1"/>
              <a:t>загиблого</a:t>
            </a:r>
            <a:r>
              <a:rPr lang="ru-RU" sz="3700" dirty="0"/>
              <a:t> </a:t>
            </a:r>
            <a:r>
              <a:rPr lang="ru-RU" sz="3700" dirty="0" err="1"/>
              <a:t>киянина</a:t>
            </a:r>
            <a:r>
              <a:rPr lang="ru-RU" sz="3700" dirty="0"/>
              <a:t> - </a:t>
            </a:r>
            <a:r>
              <a:rPr lang="ru-RU" sz="3700" dirty="0" err="1"/>
              <a:t>учасника</a:t>
            </a:r>
            <a:r>
              <a:rPr lang="ru-RU" sz="3700" dirty="0"/>
              <a:t> </a:t>
            </a:r>
            <a:r>
              <a:rPr lang="ru-RU" sz="3700" dirty="0" err="1"/>
              <a:t>антитерористичної</a:t>
            </a:r>
            <a:r>
              <a:rPr lang="ru-RU" sz="3700" dirty="0"/>
              <a:t> </a:t>
            </a:r>
            <a:r>
              <a:rPr lang="ru-RU" sz="3700" dirty="0" err="1"/>
              <a:t>операції</a:t>
            </a:r>
            <a:r>
              <a:rPr lang="ru-RU" sz="3700" dirty="0"/>
              <a:t> про </a:t>
            </a:r>
            <a:r>
              <a:rPr lang="ru-RU" sz="3700" dirty="0" err="1"/>
              <a:t>виплату</a:t>
            </a:r>
            <a:r>
              <a:rPr lang="ru-RU" sz="3700" dirty="0"/>
              <a:t> </a:t>
            </a:r>
            <a:r>
              <a:rPr lang="ru-RU" sz="3700" dirty="0" err="1"/>
              <a:t>заявнику</a:t>
            </a:r>
            <a:r>
              <a:rPr lang="ru-RU" sz="3700" dirty="0"/>
              <a:t> </a:t>
            </a:r>
            <a:r>
              <a:rPr lang="ru-RU" sz="3700" dirty="0" err="1"/>
              <a:t>матеріальної</a:t>
            </a:r>
            <a:r>
              <a:rPr lang="ru-RU" sz="3700" dirty="0"/>
              <a:t> </a:t>
            </a:r>
            <a:r>
              <a:rPr lang="ru-RU" sz="3700" dirty="0" err="1"/>
              <a:t>допомоги</a:t>
            </a:r>
            <a:r>
              <a:rPr lang="ru-RU" sz="3700" dirty="0"/>
              <a:t> за</a:t>
            </a:r>
            <a:r>
              <a:rPr lang="ru-RU" sz="3700" b="1" dirty="0"/>
              <a:t> </a:t>
            </a:r>
            <a:r>
              <a:rPr lang="ru-RU" sz="3700" dirty="0" err="1"/>
              <a:t>належну</a:t>
            </a:r>
            <a:r>
              <a:rPr lang="ru-RU" sz="3700" dirty="0"/>
              <a:t> для </a:t>
            </a:r>
            <a:r>
              <a:rPr lang="ru-RU" sz="3700" dirty="0" err="1"/>
              <a:t>одержання</a:t>
            </a:r>
            <a:r>
              <a:rPr lang="ru-RU" sz="3700" dirty="0"/>
              <a:t> </a:t>
            </a:r>
            <a:r>
              <a:rPr lang="ru-RU" sz="3700" dirty="0" err="1"/>
              <a:t>земельну</a:t>
            </a:r>
            <a:r>
              <a:rPr lang="ru-RU" sz="3700" dirty="0"/>
              <a:t> </a:t>
            </a:r>
            <a:r>
              <a:rPr lang="ru-RU" sz="3700" dirty="0" err="1"/>
              <a:t>ділянку</a:t>
            </a:r>
            <a:r>
              <a:rPr lang="ru-RU" sz="3700" dirty="0"/>
              <a:t>;</a:t>
            </a:r>
          </a:p>
          <a:p>
            <a:pPr algn="just"/>
            <a:r>
              <a:rPr lang="ru-RU" sz="3700" dirty="0" err="1"/>
              <a:t>рішення</a:t>
            </a:r>
            <a:r>
              <a:rPr lang="ru-RU" sz="3700" dirty="0"/>
              <a:t> </a:t>
            </a:r>
            <a:r>
              <a:rPr lang="ru-RU" sz="3700" dirty="0" err="1"/>
              <a:t>органів</a:t>
            </a:r>
            <a:r>
              <a:rPr lang="ru-RU" sz="3700" dirty="0"/>
              <a:t> </a:t>
            </a:r>
            <a:r>
              <a:rPr lang="ru-RU" sz="3700" dirty="0" err="1"/>
              <a:t>опіки</a:t>
            </a:r>
            <a:r>
              <a:rPr lang="ru-RU" sz="3700" dirty="0"/>
              <a:t> та </a:t>
            </a:r>
            <a:r>
              <a:rPr lang="ru-RU" sz="3700" dirty="0" err="1"/>
              <a:t>піклування</a:t>
            </a:r>
            <a:r>
              <a:rPr lang="ru-RU" sz="3700" dirty="0"/>
              <a:t> у </a:t>
            </a:r>
            <a:r>
              <a:rPr lang="ru-RU" sz="3700" dirty="0" err="1"/>
              <a:t>випадках</a:t>
            </a:r>
            <a:r>
              <a:rPr lang="ru-RU" sz="3700" dirty="0"/>
              <a:t>, </a:t>
            </a:r>
            <a:r>
              <a:rPr lang="ru-RU" sz="3700" dirty="0" err="1"/>
              <a:t>передбачених</a:t>
            </a:r>
            <a:r>
              <a:rPr lang="ru-RU" sz="3700" dirty="0"/>
              <a:t> </a:t>
            </a:r>
            <a:r>
              <a:rPr lang="ru-RU" sz="3700" dirty="0" err="1"/>
              <a:t>законодавством</a:t>
            </a:r>
            <a:r>
              <a:rPr lang="ru-RU" sz="3700" dirty="0"/>
              <a:t> </a:t>
            </a:r>
            <a:r>
              <a:rPr lang="ru-RU" sz="3700" dirty="0" err="1"/>
              <a:t>України</a:t>
            </a:r>
            <a:r>
              <a:rPr lang="ru-RU" sz="3700" dirty="0"/>
              <a:t>.</a:t>
            </a:r>
          </a:p>
          <a:p>
            <a:pPr marL="0" indent="0" algn="just">
              <a:buNone/>
            </a:pPr>
            <a:r>
              <a:rPr lang="ru-RU" sz="3700" b="1" dirty="0" err="1" smtClean="0"/>
              <a:t>Копії</a:t>
            </a:r>
            <a:r>
              <a:rPr lang="ru-RU" sz="3700" b="1" dirty="0" smtClean="0"/>
              <a:t> </a:t>
            </a:r>
            <a:r>
              <a:rPr lang="ru-RU" sz="3700" b="1" dirty="0" err="1"/>
              <a:t>документів</a:t>
            </a:r>
            <a:r>
              <a:rPr lang="ru-RU" sz="3700" b="1" dirty="0"/>
              <a:t>, </a:t>
            </a:r>
            <a:r>
              <a:rPr lang="ru-RU" sz="3700" b="1" dirty="0" err="1"/>
              <a:t>крім</a:t>
            </a:r>
            <a:r>
              <a:rPr lang="ru-RU" sz="3700" b="1" dirty="0"/>
              <a:t> тих, </a:t>
            </a:r>
            <a:r>
              <a:rPr lang="ru-RU" sz="3700" b="1" dirty="0" err="1"/>
              <a:t>що</a:t>
            </a:r>
            <a:r>
              <a:rPr lang="ru-RU" sz="3700" b="1" dirty="0"/>
              <a:t> </a:t>
            </a:r>
            <a:r>
              <a:rPr lang="ru-RU" sz="3700" b="1" dirty="0" err="1"/>
              <a:t>відповідно</a:t>
            </a:r>
            <a:r>
              <a:rPr lang="ru-RU" sz="3700" b="1" dirty="0"/>
              <a:t> до </a:t>
            </a:r>
            <a:r>
              <a:rPr lang="ru-RU" sz="3700" b="1" dirty="0" err="1"/>
              <a:t>законодавства</a:t>
            </a:r>
            <a:r>
              <a:rPr lang="ru-RU" sz="3700" b="1" dirty="0"/>
              <a:t> </a:t>
            </a:r>
            <a:r>
              <a:rPr lang="ru-RU" sz="3700" b="1" dirty="0" err="1"/>
              <a:t>України</a:t>
            </a:r>
            <a:r>
              <a:rPr lang="ru-RU" sz="3700" b="1" dirty="0"/>
              <a:t> та </a:t>
            </a:r>
            <a:r>
              <a:rPr lang="ru-RU" sz="3700" b="1" dirty="0" err="1"/>
              <a:t>цього</a:t>
            </a:r>
            <a:r>
              <a:rPr lang="ru-RU" sz="3700" b="1" dirty="0"/>
              <a:t> Порядку </a:t>
            </a:r>
            <a:r>
              <a:rPr lang="ru-RU" sz="3700" b="1" dirty="0" err="1"/>
              <a:t>підлягають</a:t>
            </a:r>
            <a:r>
              <a:rPr lang="ru-RU" sz="3700" b="1" dirty="0"/>
              <a:t> </a:t>
            </a:r>
            <a:r>
              <a:rPr lang="ru-RU" sz="3700" b="1" dirty="0" err="1"/>
              <a:t>нотаріальному</a:t>
            </a:r>
            <a:r>
              <a:rPr lang="ru-RU" sz="3700" b="1" dirty="0"/>
              <a:t> </a:t>
            </a:r>
            <a:r>
              <a:rPr lang="ru-RU" sz="3700" b="1" dirty="0" err="1"/>
              <a:t>засвідченню</a:t>
            </a:r>
            <a:r>
              <a:rPr lang="ru-RU" sz="3700" b="1" dirty="0"/>
              <a:t>, </a:t>
            </a:r>
            <a:r>
              <a:rPr lang="ru-RU" sz="3700" b="1" dirty="0" err="1"/>
              <a:t>мають</a:t>
            </a:r>
            <a:r>
              <a:rPr lang="ru-RU" sz="3700" b="1" dirty="0"/>
              <a:t> бути </a:t>
            </a:r>
            <a:r>
              <a:rPr lang="ru-RU" sz="3700" b="1" dirty="0" err="1"/>
              <a:t>засвідчені</a:t>
            </a:r>
            <a:r>
              <a:rPr lang="ru-RU" sz="3700" b="1" dirty="0"/>
              <a:t> </a:t>
            </a:r>
            <a:r>
              <a:rPr lang="ru-RU" sz="3700" b="1" dirty="0" err="1"/>
              <a:t>заявником</a:t>
            </a:r>
            <a:r>
              <a:rPr lang="ru-RU" sz="3700" b="1" dirty="0"/>
              <a:t> з </a:t>
            </a:r>
            <a:r>
              <a:rPr lang="ru-RU" sz="3700" b="1" dirty="0" err="1"/>
              <a:t>пред'явленням</a:t>
            </a:r>
            <a:r>
              <a:rPr lang="ru-RU" sz="3700" b="1" dirty="0"/>
              <a:t> </a:t>
            </a:r>
            <a:r>
              <a:rPr lang="ru-RU" sz="3700" b="1" dirty="0" err="1"/>
              <a:t>їх</a:t>
            </a:r>
            <a:r>
              <a:rPr lang="ru-RU" sz="3700" b="1" dirty="0"/>
              <a:t> </a:t>
            </a:r>
            <a:r>
              <a:rPr lang="ru-RU" sz="3700" b="1" dirty="0" err="1"/>
              <a:t>оригіналів</a:t>
            </a:r>
            <a:r>
              <a:rPr lang="ru-RU" sz="3700" b="1" dirty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 algn="ctr">
              <a:buNone/>
            </a:pPr>
            <a:r>
              <a:rPr lang="ru-RU" b="1" dirty="0" err="1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0800-300 633;  (067) 242-3718; (044) 202-7693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92927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 </a:t>
            </a:r>
            <a:r>
              <a:rPr lang="ru-RU" dirty="0" smtClean="0"/>
              <a:t>										</a:t>
            </a:r>
            <a:r>
              <a:rPr lang="ru-RU" sz="2000" b="1" dirty="0" err="1" smtClean="0"/>
              <a:t>зразок</a:t>
            </a:r>
            <a:r>
              <a:rPr lang="ru-RU" sz="2000" b="1" dirty="0" smtClean="0"/>
              <a:t> 2</a:t>
            </a:r>
            <a:r>
              <a:rPr lang="ru-RU" dirty="0"/>
              <a:t/>
            </a:r>
            <a:br>
              <a:rPr lang="ru-RU" dirty="0"/>
            </a:br>
            <a:r>
              <a:rPr lang="ru-RU" sz="2200" b="1" dirty="0" err="1"/>
              <a:t>Заява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про </a:t>
            </a:r>
            <a:r>
              <a:rPr lang="ru-RU" sz="2200" b="1" dirty="0" err="1"/>
              <a:t>виплату</a:t>
            </a:r>
            <a:r>
              <a:rPr lang="ru-RU" sz="2200" b="1" dirty="0"/>
              <a:t> </a:t>
            </a:r>
            <a:r>
              <a:rPr lang="ru-RU" sz="2200" b="1" dirty="0" err="1"/>
              <a:t>заявнику</a:t>
            </a:r>
            <a:r>
              <a:rPr lang="ru-RU" sz="2200" b="1" dirty="0"/>
              <a:t> </a:t>
            </a:r>
            <a:r>
              <a:rPr lang="ru-RU" sz="2200" b="1" dirty="0" err="1"/>
              <a:t>матеріальної</a:t>
            </a:r>
            <a:r>
              <a:rPr lang="ru-RU" sz="2200" b="1" dirty="0"/>
              <a:t> </a:t>
            </a:r>
            <a:r>
              <a:rPr lang="ru-RU" sz="2200" b="1" dirty="0" err="1"/>
              <a:t>допомоги</a:t>
            </a:r>
            <a:r>
              <a:rPr lang="ru-RU" sz="2200" b="1" dirty="0"/>
              <a:t> за </a:t>
            </a:r>
            <a:r>
              <a:rPr lang="ru-RU" sz="2200" b="1" dirty="0" err="1"/>
              <a:t>належну</a:t>
            </a:r>
            <a:r>
              <a:rPr lang="ru-RU" sz="2200" b="1" dirty="0"/>
              <a:t> для </a:t>
            </a:r>
            <a:r>
              <a:rPr lang="ru-RU" sz="2200" b="1" dirty="0" err="1"/>
              <a:t>одержання</a:t>
            </a:r>
            <a:r>
              <a:rPr lang="ru-RU" sz="2200" b="1" dirty="0"/>
              <a:t> (</a:t>
            </a:r>
            <a:r>
              <a:rPr lang="ru-RU" sz="2200" b="1" i="1" dirty="0" err="1"/>
              <a:t>одержану</a:t>
            </a:r>
            <a:r>
              <a:rPr lang="ru-RU" sz="2200" b="1" dirty="0"/>
              <a:t>) </a:t>
            </a:r>
            <a:r>
              <a:rPr lang="ru-RU" sz="2200" b="1" dirty="0" err="1"/>
              <a:t>земельну</a:t>
            </a:r>
            <a:r>
              <a:rPr lang="ru-RU" sz="2200" b="1" dirty="0"/>
              <a:t> </a:t>
            </a:r>
            <a:r>
              <a:rPr lang="ru-RU" sz="2200" b="1" dirty="0" err="1"/>
              <a:t>ділянку</a:t>
            </a:r>
            <a:r>
              <a:rPr lang="ru-RU" sz="2200" b="1" dirty="0"/>
              <a:t> для </a:t>
            </a:r>
            <a:r>
              <a:rPr lang="ru-RU" sz="2200" b="1" dirty="0" err="1"/>
              <a:t>будівництва</a:t>
            </a:r>
            <a:r>
              <a:rPr lang="ru-RU" sz="2200" b="1" dirty="0"/>
              <a:t> і </a:t>
            </a:r>
            <a:r>
              <a:rPr lang="ru-RU" sz="2200" b="1" dirty="0" err="1"/>
              <a:t>обслуговування</a:t>
            </a:r>
            <a:r>
              <a:rPr lang="ru-RU" sz="2200" b="1" dirty="0"/>
              <a:t> жилого </a:t>
            </a:r>
            <a:r>
              <a:rPr lang="ru-RU" sz="2200" b="1" dirty="0" err="1"/>
              <a:t>будинку</a:t>
            </a:r>
            <a:r>
              <a:rPr lang="ru-RU" sz="2200" b="1" dirty="0"/>
              <a:t>, </a:t>
            </a:r>
            <a:r>
              <a:rPr lang="ru-RU" sz="2200" b="1" dirty="0" err="1"/>
              <a:t>господарських</a:t>
            </a:r>
            <a:r>
              <a:rPr lang="ru-RU" sz="2200" b="1" dirty="0"/>
              <a:t> </a:t>
            </a:r>
            <a:r>
              <a:rPr lang="ru-RU" sz="2200" b="1" dirty="0" err="1"/>
              <a:t>будівель</a:t>
            </a:r>
            <a:r>
              <a:rPr lang="ru-RU" sz="2200" b="1" dirty="0"/>
              <a:t> і </a:t>
            </a:r>
            <a:r>
              <a:rPr lang="ru-RU" sz="2200" b="1" dirty="0" err="1"/>
              <a:t>споруд</a:t>
            </a:r>
            <a:r>
              <a:rPr lang="ru-RU" sz="2200" b="1" dirty="0"/>
              <a:t/>
            </a:r>
            <a:br>
              <a:rPr lang="ru-RU" sz="2200" b="1" dirty="0"/>
            </a:br>
            <a:endParaRPr lang="ru-RU" sz="2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06028949"/>
              </p:ext>
            </p:extLst>
          </p:nvPr>
        </p:nvGraphicFramePr>
        <p:xfrm>
          <a:off x="2768600" y="1955006"/>
          <a:ext cx="6667500" cy="4278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2909">
                  <a:extLst>
                    <a:ext uri="{9D8B030D-6E8A-4147-A177-3AD203B41FA5}">
                      <a16:colId xmlns="" xmlns:a16="http://schemas.microsoft.com/office/drawing/2014/main" val="3904948186"/>
                    </a:ext>
                  </a:extLst>
                </a:gridCol>
                <a:gridCol w="3314591">
                  <a:extLst>
                    <a:ext uri="{9D8B030D-6E8A-4147-A177-3AD203B41FA5}">
                      <a16:colId xmlns="" xmlns:a16="http://schemas.microsoft.com/office/drawing/2014/main" val="2136183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Я, _____________________________________________, паспорт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громадянина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України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серії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 N 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виданий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___________________ ______________________________________, номер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реєстраційної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картки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обліку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платника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податків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________________________, член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сім'ї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загиблого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киянина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-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учасника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антитерористичної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операції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 ____________________,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який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загинув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відповідно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вимог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Порядку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виплати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матеріальної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допомоги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киянам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-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уповноваженим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членам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сімей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загиблих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киян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-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учасників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антитерористичної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операції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належні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одержання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або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одержані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ними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земельні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ділянки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будівництва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обслуговування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жилого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будинку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господарських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будівель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споруд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затвердженого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рішенням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Київської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міської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ради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09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жовтня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2014 року N 271/271,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погоджуюсь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тим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що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________________________________________________________, паспорт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громадянина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України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серії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 N 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виданий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_______________________________________, номер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реєстраційної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картки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обліку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платника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податків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виступить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уповноваженим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членом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сім'ї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 правом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вчинення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пов'язаних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відмовою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права на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безоплатне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одержання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із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земель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комунальної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власності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територіальної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громади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міста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Києва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власність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земельної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ділянки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будівництва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обслуговування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жилого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будинку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господарських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будівель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споруд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(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відмовою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на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користь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територіальної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громади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міста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Києва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права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власності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на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земельну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ділянку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кадастровий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номер ________________________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площею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 га,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розташовану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адресою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: м.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Київ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_____________________________,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одержану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будівництва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обслуговування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жилого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будинку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господарських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будівель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споруд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у порядку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реалізації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права на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першочергове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відведення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земельних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ділянок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передбаченого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в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абзаці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другому пункту 15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частини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першої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статті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15 Закону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України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"Про статус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ветеранів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війни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гарантії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їх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соціального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захисту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") та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отриманням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матеріальної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допомоги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розмірі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400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прожиткових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мінімумів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працездатних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осіб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встановленого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законом на день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прийняття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Київською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міською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радою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рішення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про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її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виплату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0116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_____________________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127401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08037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0"/>
            <a:ext cx="10515600" cy="169132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				</a:t>
            </a:r>
            <a:r>
              <a:rPr lang="ru-RU" sz="2000" b="1" dirty="0"/>
              <a:t> </a:t>
            </a:r>
            <a:r>
              <a:rPr lang="ru-RU" sz="2000" b="1" dirty="0" smtClean="0"/>
              <a:t>			</a:t>
            </a:r>
            <a:br>
              <a:rPr lang="ru-RU" sz="2000" b="1" dirty="0" smtClean="0"/>
            </a:br>
            <a:r>
              <a:rPr lang="ru-RU" sz="2000" b="1" dirty="0"/>
              <a:t>	</a:t>
            </a:r>
            <a:r>
              <a:rPr lang="ru-RU" sz="2000" b="1" dirty="0" smtClean="0"/>
              <a:t>									</a:t>
            </a:r>
            <a:r>
              <a:rPr lang="ru-RU" sz="1400" b="1" dirty="0" err="1" smtClean="0"/>
              <a:t>зразок</a:t>
            </a:r>
            <a:r>
              <a:rPr lang="ru-RU" sz="1400" b="1" dirty="0" smtClean="0"/>
              <a:t> </a:t>
            </a:r>
            <a:r>
              <a:rPr lang="ru-RU" sz="1400" b="1" dirty="0"/>
              <a:t>3 </a:t>
            </a:r>
            <a:r>
              <a:rPr lang="ru-RU" sz="2000" b="1" dirty="0" smtClean="0"/>
              <a:t>	</a:t>
            </a:r>
            <a:br>
              <a:rPr lang="ru-RU" sz="2000" b="1" dirty="0" smtClean="0"/>
            </a:br>
            <a:r>
              <a:rPr lang="ru-RU" sz="2000" b="1" dirty="0" smtClean="0"/>
              <a:t>	                                                               </a:t>
            </a:r>
            <a:r>
              <a:rPr lang="ru-RU" sz="2000" b="1" dirty="0" err="1" smtClean="0"/>
              <a:t>Заява</a:t>
            </a:r>
            <a:r>
              <a:rPr lang="ru-RU" sz="2000" b="1" dirty="0" smtClean="0"/>
              <a:t>							</a:t>
            </a:r>
            <a:br>
              <a:rPr lang="ru-RU" sz="2000" b="1" dirty="0" smtClean="0"/>
            </a:br>
            <a:r>
              <a:rPr lang="ru-RU" sz="2000" b="1" dirty="0" smtClean="0"/>
              <a:t>про </a:t>
            </a:r>
            <a:r>
              <a:rPr lang="ru-RU" sz="2000" b="1" dirty="0" err="1" smtClean="0"/>
              <a:t>добровільну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відмову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права </a:t>
            </a:r>
            <a:r>
              <a:rPr lang="ru-RU" sz="2000" b="1" dirty="0" err="1" smtClean="0"/>
              <a:t>власності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земельну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ділянку</a:t>
            </a:r>
            <a:r>
              <a:rPr lang="ru-RU" sz="2000" b="1" dirty="0" smtClean="0"/>
              <a:t> для </a:t>
            </a:r>
            <a:r>
              <a:rPr lang="ru-RU" sz="2000" b="1" dirty="0" err="1" smtClean="0"/>
              <a:t>будівництва</a:t>
            </a:r>
            <a:r>
              <a:rPr lang="ru-RU" sz="2000" b="1" dirty="0" smtClean="0"/>
              <a:t> і </a:t>
            </a:r>
            <a:r>
              <a:rPr lang="ru-RU" sz="2000" b="1" dirty="0" err="1" smtClean="0"/>
              <a:t>обслуговування</a:t>
            </a:r>
            <a:r>
              <a:rPr lang="ru-RU" sz="2000" b="1" dirty="0" smtClean="0"/>
              <a:t> жилого </a:t>
            </a:r>
            <a:r>
              <a:rPr lang="ru-RU" sz="2000" b="1" dirty="0" err="1" smtClean="0"/>
              <a:t>будинку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господарських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будівель</a:t>
            </a:r>
            <a:r>
              <a:rPr lang="ru-RU" sz="2000" b="1" dirty="0" smtClean="0"/>
              <a:t> і </a:t>
            </a:r>
            <a:r>
              <a:rPr lang="ru-RU" sz="2000" b="1" dirty="0" err="1" smtClean="0"/>
              <a:t>споруд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користь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територіальної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громади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міста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Києва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виплату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матеріальної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допомоги</a:t>
            </a:r>
            <a:r>
              <a:rPr lang="ru-RU" sz="2000" b="1" dirty="0" smtClean="0"/>
              <a:t> за </a:t>
            </a:r>
            <a:r>
              <a:rPr lang="ru-RU" sz="2000" b="1" dirty="0" err="1" smtClean="0"/>
              <a:t>неї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69423504"/>
              </p:ext>
            </p:extLst>
          </p:nvPr>
        </p:nvGraphicFramePr>
        <p:xfrm>
          <a:off x="2776450" y="1889791"/>
          <a:ext cx="6659649" cy="4229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5899">
                  <a:extLst>
                    <a:ext uri="{9D8B030D-6E8A-4147-A177-3AD203B41FA5}">
                      <a16:colId xmlns="" xmlns:a16="http://schemas.microsoft.com/office/drawing/2014/main" val="3876961214"/>
                    </a:ext>
                  </a:extLst>
                </a:gridCol>
                <a:gridCol w="3333750">
                  <a:extLst>
                    <a:ext uri="{9D8B030D-6E8A-4147-A177-3AD203B41FA5}">
                      <a16:colId xmlns="" xmlns:a16="http://schemas.microsoft.com/office/drawing/2014/main" val="217877755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Я, _____________________________________________, паспорт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громадянина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України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серії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 N 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виданий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___________________ ______________________________________, номер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реєстраційної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картки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обліку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платника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податків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уповноважений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членами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сім'ї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загиблого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киянина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-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учасника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антитерористичної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операції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(а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саме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: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______________________________________________________________________________________</a:t>
                      </a:r>
                      <a:b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(П. І. П.,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ступінь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родинного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зв'язку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із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загиблим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реквізити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заяви)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______________________________________________________________________________________,</a:t>
                      </a:r>
                      <a:b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(П. І. П.,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ступінь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родинного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зв'язку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із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загиблим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реквізити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заяви)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_____________________________________________________________________________________),</a:t>
                      </a:r>
                      <a:b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(П. І. П.,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ступінь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родинного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зв'язку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із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загиблим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реквізити</a:t>
                      </a: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 заяви)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який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загинув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відповідно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вимог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Порядку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виплати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матеріальної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допомоги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киянам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-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уповноваженим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членам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сімей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загиблих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киян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-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учасників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антитерористичної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операції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належні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одержання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або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одержані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ними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земельні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ділянки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будівництва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обслуговування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жилого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будинку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господарських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будівель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споруд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затвердженого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рішенням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Київської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міської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ради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09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жовтня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2014 року N 271/271,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відмовляюся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на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користь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територіальної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громади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міста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Києва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права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власності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на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земельну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ділянку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кадастровий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номер ________________________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площею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_____ га,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розташовану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адресою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: м.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Київ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___________________________________,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одержану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будівництва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обслуговування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жилого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будинку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господарських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будівель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і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споруд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у порядку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реалізації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права на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першочергове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відведення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земельних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ділянок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передбаченого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в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абзаці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другому пункту 15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частини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першої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статті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15 Закону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України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"Про статус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ветеранів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війни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гарантії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їх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соціального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захисту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" за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умови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отримання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матеріальної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допомоги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у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розмірі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400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прожиткових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мінімумів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для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працездатних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осіб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,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встановленого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законом на день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прийняття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Київською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міською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радою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рішення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про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її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виплату</a:t>
                      </a: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5112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_____________________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_____________________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="" xmlns:a16="http://schemas.microsoft.com/office/drawing/2014/main" val="2259119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7493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" y="166254"/>
            <a:ext cx="10515600" cy="10889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900" dirty="0" err="1" smtClean="0"/>
              <a:t>Київська</a:t>
            </a:r>
            <a:r>
              <a:rPr lang="ru-RU" sz="2900" dirty="0" smtClean="0"/>
              <a:t> </a:t>
            </a:r>
            <a:r>
              <a:rPr lang="ru-RU" sz="2900" dirty="0" err="1" smtClean="0"/>
              <a:t>міська</a:t>
            </a:r>
            <a:r>
              <a:rPr lang="ru-RU" sz="2900" dirty="0" smtClean="0"/>
              <a:t> рада</a:t>
            </a:r>
            <a:r>
              <a:rPr lang="ru-RU" sz="2900" b="1" dirty="0" smtClean="0"/>
              <a:t> </a:t>
            </a:r>
            <a:r>
              <a:rPr lang="uk-UA" sz="2900" dirty="0" smtClean="0"/>
              <a:t>протягом </a:t>
            </a:r>
            <a:br>
              <a:rPr lang="uk-UA" sz="2900" dirty="0" smtClean="0"/>
            </a:br>
            <a:r>
              <a:rPr lang="uk-UA" sz="2900" b="1" dirty="0" smtClean="0"/>
              <a:t>10 календарних днів </a:t>
            </a:r>
            <a:r>
              <a:rPr lang="uk-UA" sz="2900" dirty="0" smtClean="0"/>
              <a:t>з дня подання заяви:</a:t>
            </a:r>
            <a:br>
              <a:rPr lang="uk-UA" sz="2900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073" y="1753985"/>
            <a:ext cx="10515600" cy="4356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err="1" smtClean="0"/>
              <a:t>надсилає</a:t>
            </a:r>
            <a:r>
              <a:rPr lang="ru-RU" sz="2200" dirty="0" smtClean="0"/>
              <a:t> </a:t>
            </a:r>
            <a:r>
              <a:rPr lang="ru-RU" sz="2200" dirty="0" err="1" smtClean="0"/>
              <a:t>документи</a:t>
            </a:r>
            <a:r>
              <a:rPr lang="ru-RU" sz="2200" dirty="0" smtClean="0"/>
              <a:t> з </a:t>
            </a:r>
            <a:r>
              <a:rPr lang="ru-RU" sz="2200" dirty="0" err="1"/>
              <a:t>дорученням</a:t>
            </a:r>
            <a:r>
              <a:rPr lang="ru-RU" sz="2200" dirty="0"/>
              <a:t> </a:t>
            </a:r>
            <a:r>
              <a:rPr lang="ru-RU" sz="2200" dirty="0" err="1"/>
              <a:t>опрацювати</a:t>
            </a:r>
            <a:r>
              <a:rPr lang="ru-RU" sz="2200" dirty="0"/>
              <a:t> </a:t>
            </a:r>
            <a:r>
              <a:rPr lang="ru-RU" sz="2200" dirty="0" err="1"/>
              <a:t>зазначені</a:t>
            </a:r>
            <a:r>
              <a:rPr lang="ru-RU" sz="2200" dirty="0"/>
              <a:t> в </a:t>
            </a:r>
            <a:r>
              <a:rPr lang="ru-RU" sz="2200" dirty="0" err="1"/>
              <a:t>заяві</a:t>
            </a:r>
            <a:r>
              <a:rPr lang="ru-RU" sz="2200" dirty="0"/>
              <a:t> </a:t>
            </a:r>
            <a:r>
              <a:rPr lang="ru-RU" sz="2200" dirty="0" err="1"/>
              <a:t>питання</a:t>
            </a:r>
            <a:r>
              <a:rPr lang="ru-RU" sz="2200" dirty="0"/>
              <a:t> </a:t>
            </a:r>
            <a:r>
              <a:rPr lang="ru-RU" sz="2200" dirty="0" smtClean="0"/>
              <a:t>до:</a:t>
            </a:r>
          </a:p>
          <a:p>
            <a:pPr marL="0" indent="0" algn="just">
              <a:buNone/>
            </a:pPr>
            <a:r>
              <a:rPr lang="ru-RU" sz="2200" dirty="0" smtClean="0"/>
              <a:t> - Департаменту </a:t>
            </a:r>
            <a:r>
              <a:rPr lang="ru-RU" sz="2200" dirty="0" err="1" smtClean="0"/>
              <a:t>земельних</a:t>
            </a:r>
            <a:r>
              <a:rPr lang="ru-RU" sz="2200" dirty="0" smtClean="0"/>
              <a:t>  </a:t>
            </a:r>
            <a:r>
              <a:rPr lang="ru-RU" sz="2200" dirty="0" err="1"/>
              <a:t>ресурсів</a:t>
            </a:r>
            <a:r>
              <a:rPr lang="ru-RU" sz="2200" dirty="0"/>
              <a:t> </a:t>
            </a:r>
            <a:r>
              <a:rPr lang="ru-RU" sz="2200" dirty="0" smtClean="0"/>
              <a:t>в </a:t>
            </a:r>
            <a:r>
              <a:rPr lang="ru-RU" sz="2200" dirty="0" err="1" smtClean="0"/>
              <a:t>частині</a:t>
            </a:r>
            <a:r>
              <a:rPr lang="ru-RU" sz="2200" dirty="0" smtClean="0"/>
              <a:t> </a:t>
            </a:r>
            <a:r>
              <a:rPr lang="ru-RU" sz="2200" dirty="0" err="1" smtClean="0"/>
              <a:t>добровільної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відмови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земельної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ділянки</a:t>
            </a:r>
            <a:r>
              <a:rPr lang="ru-RU" sz="2200" dirty="0" smtClean="0"/>
              <a:t>;</a:t>
            </a:r>
          </a:p>
          <a:p>
            <a:pPr marL="0" indent="0" algn="just">
              <a:buNone/>
            </a:pPr>
            <a:r>
              <a:rPr lang="ru-RU" sz="2200" dirty="0" smtClean="0"/>
              <a:t>- Департаменту </a:t>
            </a:r>
            <a:r>
              <a:rPr lang="ru-RU" sz="2200" dirty="0" err="1"/>
              <a:t>соціальної</a:t>
            </a:r>
            <a:r>
              <a:rPr lang="ru-RU" sz="2200" dirty="0"/>
              <a:t> </a:t>
            </a:r>
            <a:r>
              <a:rPr lang="ru-RU" sz="2200" dirty="0" err="1"/>
              <a:t>політики</a:t>
            </a:r>
            <a:r>
              <a:rPr lang="ru-RU" sz="2200" dirty="0"/>
              <a:t> </a:t>
            </a:r>
            <a:r>
              <a:rPr lang="ru-RU" sz="2200" dirty="0" smtClean="0"/>
              <a:t>в </a:t>
            </a:r>
            <a:r>
              <a:rPr lang="ru-RU" sz="2200" dirty="0" err="1"/>
              <a:t>частині</a:t>
            </a:r>
            <a:r>
              <a:rPr lang="ru-RU" sz="2200" dirty="0"/>
              <a:t> </a:t>
            </a:r>
            <a:r>
              <a:rPr lang="ru-RU" sz="2200" dirty="0" err="1"/>
              <a:t>виплати</a:t>
            </a:r>
            <a:r>
              <a:rPr lang="ru-RU" sz="2200" dirty="0"/>
              <a:t> </a:t>
            </a:r>
            <a:r>
              <a:rPr lang="ru-RU" sz="2200" dirty="0" err="1"/>
              <a:t>матеріальної</a:t>
            </a:r>
            <a:r>
              <a:rPr lang="ru-RU" sz="2200" dirty="0"/>
              <a:t> </a:t>
            </a:r>
            <a:r>
              <a:rPr lang="ru-RU" sz="2200" dirty="0" err="1"/>
              <a:t>допомоги</a:t>
            </a:r>
            <a:r>
              <a:rPr lang="ru-RU" sz="2200" dirty="0"/>
              <a:t> за </a:t>
            </a:r>
            <a:r>
              <a:rPr lang="ru-RU" sz="2200" dirty="0" err="1"/>
              <a:t>земельну</a:t>
            </a:r>
            <a:r>
              <a:rPr lang="ru-RU" sz="2200" dirty="0"/>
              <a:t> </a:t>
            </a:r>
            <a:r>
              <a:rPr lang="ru-RU" sz="2200" dirty="0" err="1"/>
              <a:t>ділянку</a:t>
            </a:r>
            <a:r>
              <a:rPr lang="ru-RU" sz="2200" dirty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ru-RU" sz="1100" b="1" dirty="0" err="1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1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100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marL="0" indent="0" algn="ctr">
              <a:buNone/>
            </a:pP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0800-300 633;  (067) 242-3718; (044) 202-7693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50125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Департамент </a:t>
            </a:r>
            <a:r>
              <a:rPr lang="ru-RU" sz="2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земельних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ресурсів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протягом</a:t>
            </a:r>
            <a:r>
              <a:rPr lang="ru-RU" sz="2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ru-RU" sz="2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 </a:t>
            </a:r>
            <a:r>
              <a:rPr lang="ru-RU" sz="26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робочих</a:t>
            </a:r>
            <a:r>
              <a:rPr lang="ru-RU" sz="2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6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днів</a:t>
            </a:r>
            <a:r>
              <a:rPr lang="ru-RU" sz="2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 дня </a:t>
            </a:r>
            <a:r>
              <a:rPr lang="ru-RU" sz="2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отримання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заяви:</a:t>
            </a:r>
            <a:endParaRPr lang="ru-R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2600" dirty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uk-UA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працьовує документи;</a:t>
            </a:r>
          </a:p>
          <a:p>
            <a:r>
              <a:rPr lang="ru-RU" sz="2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подає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 </a:t>
            </a:r>
            <a:r>
              <a:rPr lang="ru-RU" sz="2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Київської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міської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ради </a:t>
            </a:r>
            <a:r>
              <a:rPr lang="ru-RU" sz="2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ru-RU" sz="2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- проект </a:t>
            </a:r>
            <a:r>
              <a:rPr lang="ru-RU" sz="2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рішення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 </a:t>
            </a:r>
            <a:r>
              <a:rPr lang="ru-RU" sz="2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згоду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на передачу </a:t>
            </a:r>
            <a:r>
              <a:rPr lang="ru-RU" sz="2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земельної</a:t>
            </a:r>
            <a:r>
              <a:rPr lang="ru-RU" sz="2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ділянки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до </a:t>
            </a:r>
            <a:r>
              <a:rPr lang="ru-RU" sz="2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комунальної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власності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територіальної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громади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міста</a:t>
            </a:r>
            <a:r>
              <a:rPr lang="ru-RU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Києва</a:t>
            </a:r>
            <a:r>
              <a:rPr lang="ru-RU" sz="2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</a:p>
          <a:p>
            <a:pPr marL="0" indent="0">
              <a:buNone/>
            </a:pP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- проект 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угоди (договору) про передачу права </a:t>
            </a:r>
            <a:r>
              <a:rPr lang="ru-RU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власності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земельну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ділянку</a:t>
            </a:r>
            <a:endParaRPr lang="uk-UA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ru-RU" sz="1300" b="1" dirty="0" err="1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13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3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13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300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1300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marL="0" indent="0" algn="ctr">
              <a:buNone/>
            </a:pPr>
            <a:r>
              <a:rPr lang="ru-RU" sz="1300" b="1" dirty="0">
                <a:solidFill>
                  <a:schemeClr val="bg1">
                    <a:lumMod val="50000"/>
                  </a:schemeClr>
                </a:solidFill>
              </a:rPr>
              <a:t>0800-300 633;  (067) 242-3718; (044) 202-7693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855794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4674" y="758828"/>
            <a:ext cx="1144693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/>
              <a:t>1</a:t>
            </a:r>
            <a:r>
              <a:rPr lang="uk-UA" sz="2600" dirty="0" smtClean="0"/>
              <a:t>. Загальне положення</a:t>
            </a:r>
          </a:p>
          <a:p>
            <a:endParaRPr lang="uk-UA" sz="2600" dirty="0" smtClean="0"/>
          </a:p>
          <a:p>
            <a:r>
              <a:rPr lang="uk-UA" sz="2600" dirty="0" smtClean="0"/>
              <a:t>- </a:t>
            </a:r>
            <a:r>
              <a:rPr lang="ru-RU" sz="2600" dirty="0" smtClean="0"/>
              <a:t> </a:t>
            </a:r>
            <a:r>
              <a:rPr lang="ru-RU" sz="2600" dirty="0" err="1"/>
              <a:t>Вирішення</a:t>
            </a:r>
            <a:r>
              <a:rPr lang="ru-RU" sz="2600" dirty="0"/>
              <a:t> </a:t>
            </a:r>
            <a:r>
              <a:rPr lang="ru-RU" sz="2600" dirty="0" err="1"/>
              <a:t>питань</a:t>
            </a:r>
            <a:r>
              <a:rPr lang="ru-RU" sz="2600" dirty="0"/>
              <a:t>, </a:t>
            </a:r>
            <a:r>
              <a:rPr lang="ru-RU" sz="2600" dirty="0" err="1"/>
              <a:t>пов'язаних</a:t>
            </a:r>
            <a:r>
              <a:rPr lang="ru-RU" sz="2600" dirty="0"/>
              <a:t> </a:t>
            </a:r>
            <a:r>
              <a:rPr lang="ru-RU" sz="2600" dirty="0" smtClean="0"/>
              <a:t>з </a:t>
            </a:r>
            <a:r>
              <a:rPr lang="ru-RU" sz="2600" dirty="0" err="1" smtClean="0"/>
              <a:t>виплатою</a:t>
            </a:r>
            <a:r>
              <a:rPr lang="ru-RU" sz="2600" dirty="0" smtClean="0"/>
              <a:t> </a:t>
            </a:r>
            <a:r>
              <a:rPr lang="ru-RU" sz="2600" dirty="0" err="1"/>
              <a:t>матеріальної</a:t>
            </a:r>
            <a:r>
              <a:rPr lang="ru-RU" sz="2600" dirty="0"/>
              <a:t> </a:t>
            </a:r>
            <a:r>
              <a:rPr lang="ru-RU" sz="2600" dirty="0" err="1"/>
              <a:t>допомоги</a:t>
            </a:r>
            <a:r>
              <a:rPr lang="ru-RU" sz="2600" dirty="0"/>
              <a:t> за </a:t>
            </a:r>
            <a:r>
              <a:rPr lang="ru-RU" sz="2600" dirty="0" err="1"/>
              <a:t>належну</a:t>
            </a:r>
            <a:r>
              <a:rPr lang="ru-RU" sz="2600" dirty="0"/>
              <a:t> для </a:t>
            </a:r>
            <a:r>
              <a:rPr lang="ru-RU" sz="2600" dirty="0" err="1" smtClean="0"/>
              <a:t>одержання</a:t>
            </a:r>
            <a:r>
              <a:rPr lang="ru-RU" sz="2600" dirty="0" smtClean="0"/>
              <a:t> </a:t>
            </a:r>
            <a:r>
              <a:rPr lang="ru-RU" sz="2600" dirty="0" err="1"/>
              <a:t>земельну</a:t>
            </a:r>
            <a:r>
              <a:rPr lang="ru-RU" sz="2600" dirty="0"/>
              <a:t> </a:t>
            </a:r>
            <a:r>
              <a:rPr lang="ru-RU" sz="2600" dirty="0" err="1" smtClean="0"/>
              <a:t>ділянку</a:t>
            </a:r>
            <a:endParaRPr lang="ru-RU" sz="2600" dirty="0" smtClean="0"/>
          </a:p>
          <a:p>
            <a:endParaRPr lang="uk-UA" sz="2600" dirty="0" smtClean="0"/>
          </a:p>
          <a:p>
            <a:r>
              <a:rPr lang="uk-UA" sz="2600" dirty="0" smtClean="0"/>
              <a:t>- </a:t>
            </a:r>
            <a:r>
              <a:rPr lang="ru-RU" sz="2600" dirty="0" smtClean="0"/>
              <a:t> </a:t>
            </a:r>
            <a:r>
              <a:rPr lang="ru-RU" sz="2600" dirty="0" err="1"/>
              <a:t>Вирішення</a:t>
            </a:r>
            <a:r>
              <a:rPr lang="ru-RU" sz="2600" dirty="0"/>
              <a:t> </a:t>
            </a:r>
            <a:r>
              <a:rPr lang="ru-RU" sz="2600" dirty="0" err="1"/>
              <a:t>питань</a:t>
            </a:r>
            <a:r>
              <a:rPr lang="ru-RU" sz="2600" dirty="0"/>
              <a:t>, </a:t>
            </a:r>
            <a:r>
              <a:rPr lang="ru-RU" sz="2600" dirty="0" err="1"/>
              <a:t>пов'язаних</a:t>
            </a:r>
            <a:r>
              <a:rPr lang="ru-RU" sz="2600" dirty="0"/>
              <a:t> з </a:t>
            </a:r>
            <a:r>
              <a:rPr lang="ru-RU" sz="2600" dirty="0" err="1"/>
              <a:t>виплатою</a:t>
            </a:r>
            <a:r>
              <a:rPr lang="ru-RU" sz="2600" dirty="0"/>
              <a:t> </a:t>
            </a:r>
            <a:r>
              <a:rPr lang="ru-RU" sz="2600" dirty="0" err="1"/>
              <a:t>матеріальної</a:t>
            </a:r>
            <a:r>
              <a:rPr lang="ru-RU" sz="2600" dirty="0"/>
              <a:t> </a:t>
            </a:r>
            <a:r>
              <a:rPr lang="ru-RU" sz="2600" dirty="0" err="1"/>
              <a:t>допомоги</a:t>
            </a:r>
            <a:r>
              <a:rPr lang="ru-RU" sz="2600" dirty="0"/>
              <a:t> </a:t>
            </a:r>
            <a:r>
              <a:rPr lang="ru-RU" sz="2800" dirty="0" smtClean="0"/>
              <a:t>за </a:t>
            </a:r>
            <a:r>
              <a:rPr lang="ru-RU" sz="2800" dirty="0" err="1" smtClean="0"/>
              <a:t>одержану</a:t>
            </a:r>
            <a:r>
              <a:rPr lang="ru-RU" sz="2800" dirty="0" smtClean="0"/>
              <a:t> </a:t>
            </a:r>
            <a:r>
              <a:rPr lang="ru-RU" sz="2800" dirty="0" err="1" smtClean="0"/>
              <a:t>земельну</a:t>
            </a:r>
            <a:r>
              <a:rPr lang="ru-RU" sz="2800" dirty="0" smtClean="0"/>
              <a:t> </a:t>
            </a:r>
            <a:r>
              <a:rPr lang="ru-RU" sz="2800" dirty="0" err="1" smtClean="0"/>
              <a:t>ділянку</a:t>
            </a:r>
            <a:endParaRPr lang="ru-RU" sz="2600" dirty="0"/>
          </a:p>
        </p:txBody>
      </p:sp>
    </p:spTree>
    <p:extLst>
      <p:ext uri="{BB962C8B-B14F-4D97-AF65-F5344CB8AC3E}">
        <p14:creationId xmlns="" xmlns:p14="http://schemas.microsoft.com/office/powerpoint/2010/main" val="2262803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182880"/>
            <a:ext cx="10515600" cy="1508442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err="1"/>
              <a:t>Київська</a:t>
            </a:r>
            <a:r>
              <a:rPr lang="ru-RU" sz="2600" b="1" dirty="0"/>
              <a:t> </a:t>
            </a:r>
            <a:r>
              <a:rPr lang="ru-RU" sz="2600" b="1" dirty="0" err="1"/>
              <a:t>міська</a:t>
            </a:r>
            <a:r>
              <a:rPr lang="ru-RU" sz="2600" b="1" dirty="0"/>
              <a:t> рада </a:t>
            </a:r>
            <a:r>
              <a:rPr lang="ru-RU" sz="2600" b="1" u="sng" dirty="0" err="1"/>
              <a:t>протягом</a:t>
            </a:r>
            <a:r>
              <a:rPr lang="ru-RU" sz="2600" b="1" u="sng" dirty="0"/>
              <a:t> одного </a:t>
            </a:r>
            <a:r>
              <a:rPr lang="ru-RU" sz="2600" b="1" u="sng" dirty="0" err="1"/>
              <a:t>місяця</a:t>
            </a:r>
            <a:r>
              <a:rPr lang="ru-RU" sz="2600" b="1" dirty="0"/>
              <a:t> з дня </a:t>
            </a:r>
            <a:r>
              <a:rPr lang="ru-RU" sz="2600" b="1" dirty="0" err="1"/>
              <a:t>надходження</a:t>
            </a:r>
            <a:r>
              <a:rPr lang="ru-RU" sz="2600" b="1" dirty="0"/>
              <a:t> проекту </a:t>
            </a:r>
            <a:r>
              <a:rPr lang="ru-RU" sz="2600" b="1" dirty="0" err="1" smtClean="0"/>
              <a:t>рішення</a:t>
            </a:r>
            <a:r>
              <a:rPr lang="ru-RU" sz="2600" b="1" dirty="0" smtClean="0"/>
              <a:t>:</a:t>
            </a:r>
            <a:endParaRPr lang="ru-RU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5127" y="1691322"/>
            <a:ext cx="10515600" cy="4351337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err="1"/>
              <a:t>розглядає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в </a:t>
            </a:r>
            <a:r>
              <a:rPr lang="ru-RU" sz="2400" dirty="0" err="1"/>
              <a:t>установленому</a:t>
            </a:r>
            <a:r>
              <a:rPr lang="ru-RU" sz="2400" dirty="0"/>
              <a:t> </a:t>
            </a:r>
            <a:r>
              <a:rPr lang="ru-RU" sz="2400" dirty="0" smtClean="0"/>
              <a:t>порядку;</a:t>
            </a:r>
            <a:endParaRPr lang="ru-RU" sz="2400" dirty="0"/>
          </a:p>
          <a:p>
            <a:r>
              <a:rPr lang="ru-RU" sz="2400" dirty="0" smtClean="0"/>
              <a:t> </a:t>
            </a:r>
            <a:r>
              <a:rPr lang="ru-RU" sz="2400" dirty="0" err="1"/>
              <a:t>приймає</a:t>
            </a:r>
            <a:r>
              <a:rPr lang="ru-RU" sz="2400" dirty="0"/>
              <a:t> </a:t>
            </a:r>
            <a:r>
              <a:rPr lang="ru-RU" sz="2400" dirty="0" err="1"/>
              <a:t>рішення</a:t>
            </a:r>
            <a:r>
              <a:rPr lang="ru-RU" sz="2400" dirty="0"/>
              <a:t> по </a:t>
            </a:r>
            <a:r>
              <a:rPr lang="ru-RU" sz="2400" dirty="0" err="1"/>
              <a:t>суті</a:t>
            </a:r>
            <a:r>
              <a:rPr lang="ru-RU" sz="2400" dirty="0"/>
              <a:t> </a:t>
            </a:r>
            <a:r>
              <a:rPr lang="ru-RU" sz="2400" dirty="0" err="1" smtClean="0"/>
              <a:t>питання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 algn="ctr">
              <a:buNone/>
            </a:pP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marL="0" indent="0" algn="ctr">
              <a:buNone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0800-300 633;  (067) 242-3718; (044) 202-7693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60063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900" b="1" dirty="0" err="1" smtClean="0"/>
              <a:t>Київська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міська</a:t>
            </a:r>
            <a:r>
              <a:rPr lang="ru-RU" sz="2900" b="1" dirty="0" smtClean="0"/>
              <a:t> рада </a:t>
            </a:r>
            <a:r>
              <a:rPr lang="ru-RU" sz="2900" b="1" dirty="0" err="1"/>
              <a:t>протягом</a:t>
            </a:r>
            <a:r>
              <a:rPr lang="ru-RU" sz="2900" b="1" dirty="0"/>
              <a:t> </a:t>
            </a:r>
            <a:r>
              <a:rPr lang="ru-RU" sz="2900" b="1" u="sng" dirty="0"/>
              <a:t>20 </a:t>
            </a:r>
            <a:r>
              <a:rPr lang="ru-RU" sz="2900" b="1" u="sng" dirty="0" err="1"/>
              <a:t>робочих</a:t>
            </a:r>
            <a:r>
              <a:rPr lang="ru-RU" sz="2900" b="1" u="sng" dirty="0"/>
              <a:t> </a:t>
            </a:r>
            <a:r>
              <a:rPr lang="ru-RU" sz="2900" b="1" u="sng" dirty="0" err="1"/>
              <a:t>днів</a:t>
            </a:r>
            <a:r>
              <a:rPr lang="ru-RU" sz="2900" b="1" dirty="0"/>
              <a:t> з дня 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err="1" smtClean="0"/>
              <a:t>набрання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чинності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рішення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842" y="2580619"/>
            <a:ext cx="9703233" cy="3646515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err="1" smtClean="0"/>
              <a:t>Надсилає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документи</a:t>
            </a:r>
            <a:r>
              <a:rPr lang="ru-RU" sz="2400" dirty="0" smtClean="0"/>
              <a:t> </a:t>
            </a:r>
            <a:r>
              <a:rPr lang="ru-RU" sz="2400" dirty="0"/>
              <a:t>до Департаменту </a:t>
            </a:r>
            <a:r>
              <a:rPr lang="ru-RU" sz="2400" dirty="0" err="1"/>
              <a:t>земельних</a:t>
            </a:r>
            <a:r>
              <a:rPr lang="ru-RU" sz="2400" dirty="0"/>
              <a:t> </a:t>
            </a:r>
            <a:r>
              <a:rPr lang="ru-RU" sz="2400" dirty="0" err="1" smtClean="0"/>
              <a:t>ресурсів</a:t>
            </a:r>
            <a:r>
              <a:rPr lang="ru-RU" sz="2400" dirty="0" smtClean="0"/>
              <a:t>; </a:t>
            </a:r>
          </a:p>
          <a:p>
            <a:r>
              <a:rPr lang="ru-RU" sz="2400" dirty="0" smtClean="0"/>
              <a:t>та </a:t>
            </a:r>
            <a:r>
              <a:rPr lang="ru-RU" sz="2400" dirty="0"/>
              <a:t>Департаменту </a:t>
            </a:r>
            <a:r>
              <a:rPr lang="ru-RU" sz="2400" dirty="0" err="1"/>
              <a:t>соціальної</a:t>
            </a:r>
            <a:r>
              <a:rPr lang="ru-RU" sz="2400" dirty="0"/>
              <a:t> </a:t>
            </a:r>
            <a:r>
              <a:rPr lang="ru-RU" sz="2400" dirty="0" err="1" smtClean="0"/>
              <a:t>політики</a:t>
            </a:r>
            <a:r>
              <a:rPr lang="ru-RU" sz="2400" dirty="0" smtClean="0"/>
              <a:t>.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marL="0" indent="0" algn="ctr">
              <a:buNone/>
            </a:pP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marL="0" indent="0" algn="ctr">
              <a:buNone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0800-300 633;  (067) 242-3718; (044) 202-7693</a:t>
            </a:r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235880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00" b="1" dirty="0"/>
              <a:t>Департамент </a:t>
            </a:r>
            <a:r>
              <a:rPr lang="ru-RU" sz="2600" b="1" dirty="0" err="1" smtClean="0"/>
              <a:t>земельних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ресурсів</a:t>
            </a:r>
            <a:endParaRPr lang="ru-RU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 smtClean="0"/>
              <a:t>укладає:</a:t>
            </a:r>
          </a:p>
          <a:p>
            <a:pPr marL="0" indent="0">
              <a:buNone/>
            </a:pPr>
            <a:r>
              <a:rPr lang="uk-UA" sz="2200" dirty="0" smtClean="0"/>
              <a:t> - угоду  про передачу права власності;</a:t>
            </a:r>
          </a:p>
          <a:p>
            <a:pPr marL="0" indent="0">
              <a:buNone/>
            </a:pPr>
            <a:r>
              <a:rPr lang="uk-UA" sz="2200" dirty="0" smtClean="0"/>
              <a:t> - акт приймання передачі земельної ділянки.</a:t>
            </a:r>
          </a:p>
          <a:p>
            <a:r>
              <a:rPr lang="ru-RU" sz="2200" dirty="0" err="1" smtClean="0"/>
              <a:t>надає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інформацію</a:t>
            </a:r>
            <a:r>
              <a:rPr lang="ru-RU" sz="2200" dirty="0" smtClean="0"/>
              <a:t> Департаменту </a:t>
            </a:r>
            <a:r>
              <a:rPr lang="ru-RU" sz="2200" dirty="0" err="1"/>
              <a:t>соціальної</a:t>
            </a:r>
            <a:r>
              <a:rPr lang="ru-RU" sz="2200" dirty="0"/>
              <a:t> </a:t>
            </a:r>
            <a:r>
              <a:rPr lang="ru-RU" sz="2200" dirty="0" err="1" smtClean="0"/>
              <a:t>політики</a:t>
            </a:r>
            <a:r>
              <a:rPr lang="ru-RU" sz="2200" dirty="0" smtClean="0"/>
              <a:t>.</a:t>
            </a:r>
          </a:p>
          <a:p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 algn="ctr">
              <a:buNone/>
            </a:pPr>
            <a:r>
              <a:rPr lang="ru-RU" sz="1100" b="1" dirty="0" err="1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1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100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marL="0" indent="0" algn="ctr">
              <a:buNone/>
            </a:pP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0800-300 633;  (067) 242-3718; (044) 202-7693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8185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4539" y="1057084"/>
            <a:ext cx="10956174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Департамент </a:t>
            </a:r>
            <a:r>
              <a:rPr lang="ru-RU" sz="2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соціальної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політики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протягом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 </a:t>
            </a:r>
            <a:r>
              <a:rPr lang="ru-RU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робочих</a:t>
            </a:r>
            <a:r>
              <a:rPr lang="ru-RU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днів</a:t>
            </a:r>
            <a:r>
              <a:rPr lang="ru-RU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здійснює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перерахування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коштів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заявнику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за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земельну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ділянку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ctr"/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100" b="1" dirty="0" err="1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1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100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algn="ctr"/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0800-300 633;  (067) 242-3718; (044) 202-7693</a:t>
            </a:r>
          </a:p>
          <a:p>
            <a:endParaRPr lang="ru-RU" sz="2000" dirty="0"/>
          </a:p>
          <a:p>
            <a:pPr algn="ctr"/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228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6163" y="1627988"/>
            <a:ext cx="87726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КИЇВСЬКА МІСЬКА ДЕРЖАВНА АДМІНІСТРАЦІЯ</a:t>
            </a:r>
          </a:p>
          <a:p>
            <a:pPr algn="ctr"/>
            <a:r>
              <a:rPr lang="ru-RU" sz="2200" dirty="0" err="1"/>
              <a:t>Комунальна</a:t>
            </a:r>
            <a:r>
              <a:rPr lang="ru-RU" sz="2200" dirty="0"/>
              <a:t> </a:t>
            </a:r>
            <a:r>
              <a:rPr lang="ru-RU" sz="2200" dirty="0" err="1"/>
              <a:t>бюджетна</a:t>
            </a:r>
            <a:r>
              <a:rPr lang="ru-RU" sz="2200" dirty="0"/>
              <a:t> </a:t>
            </a:r>
            <a:r>
              <a:rPr lang="ru-RU" sz="2200" dirty="0" err="1"/>
              <a:t>установа</a:t>
            </a:r>
            <a:endParaRPr lang="ru-RU" sz="2200" dirty="0"/>
          </a:p>
          <a:p>
            <a:pPr algn="ctr"/>
            <a:r>
              <a:rPr lang="ru-RU" sz="2200" dirty="0"/>
              <a:t>"КИЇВСЬКИЙ МІСЬКИЙ ЦЕНТР ДОПОМОГИ</a:t>
            </a:r>
          </a:p>
          <a:p>
            <a:pPr algn="ctr"/>
            <a:r>
              <a:rPr lang="ru-RU" sz="2200" dirty="0"/>
              <a:t>УЧАСНИКАМ АНТИТЕРОРИСТИЧНОЇ ОПЕРАЦІЇ"</a:t>
            </a:r>
          </a:p>
          <a:p>
            <a:pPr algn="ctr"/>
            <a:r>
              <a:rPr lang="ru-RU" sz="2200" b="1" dirty="0" err="1"/>
              <a:t>Хрещатик</a:t>
            </a:r>
            <a:r>
              <a:rPr lang="ru-RU" sz="2200" b="1" dirty="0"/>
              <a:t>, 36, поверх 1</a:t>
            </a:r>
          </a:p>
          <a:p>
            <a:pPr algn="ctr"/>
            <a:r>
              <a:rPr lang="ru-RU" sz="2200" dirty="0"/>
              <a:t>0800-300 633;  (067) 242-3718</a:t>
            </a:r>
          </a:p>
          <a:p>
            <a:pPr algn="ctr"/>
            <a:r>
              <a:rPr lang="ru-RU" sz="2200" dirty="0"/>
              <a:t>(044) 202-7693</a:t>
            </a:r>
          </a:p>
          <a:p>
            <a:pPr algn="ctr"/>
            <a:r>
              <a:rPr lang="ru-RU" sz="2200" dirty="0" smtClean="0"/>
              <a:t>з </a:t>
            </a:r>
            <a:r>
              <a:rPr lang="ru-RU" sz="2200" dirty="0"/>
              <a:t>9-00 до 18-00</a:t>
            </a:r>
          </a:p>
          <a:p>
            <a:pPr algn="ctr"/>
            <a:r>
              <a:rPr lang="ru-RU" sz="2200" dirty="0" err="1"/>
              <a:t>п'ятниця</a:t>
            </a:r>
            <a:r>
              <a:rPr lang="ru-RU" sz="2200" dirty="0"/>
              <a:t>: з 9-00 до 16-45</a:t>
            </a:r>
          </a:p>
          <a:p>
            <a:pPr algn="ctr"/>
            <a:r>
              <a:rPr lang="ru-RU" sz="2200" dirty="0" err="1"/>
              <a:t>обідня</a:t>
            </a:r>
            <a:r>
              <a:rPr lang="ru-RU" sz="2200" dirty="0"/>
              <a:t> </a:t>
            </a:r>
            <a:r>
              <a:rPr lang="ru-RU" sz="2200" dirty="0" err="1"/>
              <a:t>перерва</a:t>
            </a:r>
            <a:r>
              <a:rPr lang="ru-RU" sz="2200" dirty="0"/>
              <a:t>: з 13-00 до 14-00</a:t>
            </a:r>
          </a:p>
        </p:txBody>
      </p:sp>
    </p:spTree>
    <p:extLst>
      <p:ext uri="{BB962C8B-B14F-4D97-AF65-F5344CB8AC3E}">
        <p14:creationId xmlns:p14="http://schemas.microsoft.com/office/powerpoint/2010/main" xmlns="" val="202370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1. Загальне </a:t>
            </a:r>
            <a:r>
              <a:rPr lang="uk-UA" sz="3600" b="1" dirty="0"/>
              <a:t>положення: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200" b="1" dirty="0"/>
              <a:t>З</a:t>
            </a:r>
            <a:r>
              <a:rPr lang="uk-UA" sz="2200" b="1" dirty="0" smtClean="0"/>
              <a:t>агиблий учасник АТО </a:t>
            </a:r>
            <a:r>
              <a:rPr lang="uk-UA" sz="2200" dirty="0"/>
              <a:t>вважається </a:t>
            </a:r>
            <a:r>
              <a:rPr lang="uk-UA" sz="2200" b="1" dirty="0"/>
              <a:t>киянином</a:t>
            </a:r>
            <a:r>
              <a:rPr lang="uk-UA" sz="2200" dirty="0"/>
              <a:t>, якщо на день своєї загибелі був у встановленому порядку зареєстрований в місті </a:t>
            </a:r>
            <a:r>
              <a:rPr lang="uk-UA" sz="2200" dirty="0" smtClean="0"/>
              <a:t>Києві</a:t>
            </a:r>
          </a:p>
          <a:p>
            <a:pPr algn="just"/>
            <a:r>
              <a:rPr lang="ru-RU" sz="2200" b="1" dirty="0" err="1"/>
              <a:t>Уповноваженим</a:t>
            </a:r>
            <a:r>
              <a:rPr lang="ru-RU" sz="2200" b="1" dirty="0"/>
              <a:t> членом </a:t>
            </a:r>
            <a:r>
              <a:rPr lang="ru-RU" sz="2200" b="1" dirty="0" err="1"/>
              <a:t>сім'ї</a:t>
            </a:r>
            <a:r>
              <a:rPr lang="ru-RU" sz="2200" b="1" dirty="0"/>
              <a:t> </a:t>
            </a:r>
            <a:r>
              <a:rPr lang="ru-RU" sz="2200" b="1" dirty="0" err="1"/>
              <a:t>загиблого</a:t>
            </a:r>
            <a:r>
              <a:rPr lang="ru-RU" sz="2200" b="1" dirty="0"/>
              <a:t> </a:t>
            </a:r>
            <a:r>
              <a:rPr lang="ru-RU" sz="2200" b="1" dirty="0" err="1"/>
              <a:t>киянина</a:t>
            </a:r>
            <a:r>
              <a:rPr lang="ru-RU" sz="2200" b="1" dirty="0"/>
              <a:t> </a:t>
            </a:r>
            <a:r>
              <a:rPr lang="ru-RU" sz="2200" dirty="0"/>
              <a:t>- </a:t>
            </a:r>
            <a:r>
              <a:rPr lang="ru-RU" sz="2200" dirty="0" err="1"/>
              <a:t>учасника</a:t>
            </a:r>
            <a:r>
              <a:rPr lang="ru-RU" sz="2200" dirty="0"/>
              <a:t> </a:t>
            </a:r>
            <a:r>
              <a:rPr lang="ru-RU" sz="2200" dirty="0" smtClean="0"/>
              <a:t>АТО</a:t>
            </a:r>
            <a:r>
              <a:rPr lang="ru-RU" sz="2200" b="1" dirty="0" smtClean="0"/>
              <a:t> </a:t>
            </a:r>
            <a:r>
              <a:rPr lang="ru-RU" sz="2200" dirty="0" err="1"/>
              <a:t>може</a:t>
            </a:r>
            <a:r>
              <a:rPr lang="ru-RU" sz="2200" dirty="0"/>
              <a:t> бути </a:t>
            </a:r>
            <a:r>
              <a:rPr lang="ru-RU" sz="2200" dirty="0" err="1"/>
              <a:t>лише</a:t>
            </a:r>
            <a:r>
              <a:rPr lang="ru-RU" sz="2200" dirty="0"/>
              <a:t> член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 smtClean="0"/>
              <a:t>сім'ї</a:t>
            </a:r>
            <a:r>
              <a:rPr lang="ru-RU" sz="2200" dirty="0" smtClean="0"/>
              <a:t>, </a:t>
            </a:r>
            <a:r>
              <a:rPr lang="ru-RU" sz="2200" dirty="0" err="1" smtClean="0"/>
              <a:t>який</a:t>
            </a:r>
            <a:r>
              <a:rPr lang="ru-RU" sz="2200" dirty="0" smtClean="0"/>
              <a:t> </a:t>
            </a:r>
            <a:r>
              <a:rPr lang="ru-RU" sz="2200" dirty="0"/>
              <a:t>на день </a:t>
            </a:r>
            <a:r>
              <a:rPr lang="ru-RU" sz="2200" dirty="0" err="1"/>
              <a:t>загибелі</a:t>
            </a:r>
            <a:r>
              <a:rPr lang="ru-RU" sz="2200" dirty="0"/>
              <a:t> </a:t>
            </a:r>
            <a:r>
              <a:rPr lang="ru-RU" sz="2200" dirty="0" err="1"/>
              <a:t>киянина</a:t>
            </a:r>
            <a:r>
              <a:rPr lang="ru-RU" sz="2200" dirty="0"/>
              <a:t> - </a:t>
            </a:r>
            <a:r>
              <a:rPr lang="ru-RU" sz="2200" dirty="0" err="1"/>
              <a:t>учасника</a:t>
            </a:r>
            <a:r>
              <a:rPr lang="ru-RU" sz="2200" dirty="0"/>
              <a:t> </a:t>
            </a:r>
            <a:r>
              <a:rPr lang="ru-RU" sz="2200" dirty="0" smtClean="0"/>
              <a:t>АТО </a:t>
            </a:r>
            <a:r>
              <a:rPr lang="ru-RU" sz="2200" dirty="0" err="1" smtClean="0"/>
              <a:t>був</a:t>
            </a:r>
            <a:r>
              <a:rPr lang="ru-RU" sz="2200" dirty="0" smtClean="0"/>
              <a:t> </a:t>
            </a:r>
            <a:r>
              <a:rPr lang="ru-RU" sz="2200" dirty="0"/>
              <a:t>в </a:t>
            </a:r>
            <a:r>
              <a:rPr lang="ru-RU" sz="2200" dirty="0" err="1"/>
              <a:t>установленому</a:t>
            </a:r>
            <a:r>
              <a:rPr lang="ru-RU" sz="2200" dirty="0"/>
              <a:t> порядку </a:t>
            </a:r>
            <a:r>
              <a:rPr lang="ru-RU" sz="2200" dirty="0" err="1" smtClean="0"/>
              <a:t>зареєстрований</a:t>
            </a:r>
            <a:r>
              <a:rPr lang="ru-RU" sz="2200" dirty="0" smtClean="0"/>
              <a:t> </a:t>
            </a:r>
            <a:r>
              <a:rPr lang="ru-RU" sz="2200" dirty="0"/>
              <a:t>в </a:t>
            </a:r>
            <a:r>
              <a:rPr lang="ru-RU" sz="2200" dirty="0" err="1"/>
              <a:t>місті</a:t>
            </a:r>
            <a:r>
              <a:rPr lang="ru-RU" sz="2200" dirty="0"/>
              <a:t> </a:t>
            </a:r>
            <a:r>
              <a:rPr lang="ru-RU" sz="2200" dirty="0" err="1" smtClean="0"/>
              <a:t>Києві</a:t>
            </a:r>
            <a:r>
              <a:rPr lang="ru-RU" sz="2200" dirty="0" smtClean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ru-RU" sz="1100" b="1" dirty="0" err="1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1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100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marL="0" indent="0" algn="ctr">
              <a:buNone/>
            </a:pP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0800-300 633;  (067) 242-3718; (044) 202-7693</a:t>
            </a:r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2"/>
    </p:custDataLst>
    <p:extLst>
      <p:ext uri="{BB962C8B-B14F-4D97-AF65-F5344CB8AC3E}">
        <p14:creationId xmlns="" xmlns:p14="http://schemas.microsoft.com/office/powerpoint/2010/main" val="1967385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 advTm="8927"/>
    </mc:Choice>
    <mc:Fallback>
      <p:transition spd="slow" advTm="89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До </a:t>
            </a:r>
            <a:r>
              <a:rPr lang="ru-RU" sz="3600" b="1" dirty="0" err="1" smtClean="0"/>
              <a:t>членів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сімей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загиблих</a:t>
            </a:r>
            <a:r>
              <a:rPr lang="ru-RU" sz="3600" b="1" dirty="0" smtClean="0"/>
              <a:t> належать:</a:t>
            </a:r>
            <a:br>
              <a:rPr lang="ru-RU" sz="3600" b="1" dirty="0" smtClean="0"/>
            </a:br>
            <a:r>
              <a:rPr lang="ru-RU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Закону </a:t>
            </a:r>
            <a:r>
              <a:rPr lang="ru-RU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України</a:t>
            </a:r>
            <a:r>
              <a:rPr lang="ru-RU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«Про статус </a:t>
            </a:r>
            <a:r>
              <a:rPr lang="ru-RU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ветеранів</a:t>
            </a:r>
            <a:r>
              <a:rPr lang="ru-RU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війни</a:t>
            </a:r>
            <a:r>
              <a:rPr lang="ru-RU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гарантії</a:t>
            </a:r>
            <a:r>
              <a:rPr lang="ru-RU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їх</a:t>
            </a:r>
            <a:r>
              <a:rPr lang="ru-RU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соціального</a:t>
            </a:r>
            <a:r>
              <a:rPr lang="ru-RU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захисту</a:t>
            </a:r>
            <a:r>
              <a:rPr lang="ru-RU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 пункт 1 </a:t>
            </a:r>
            <a:r>
              <a:rPr lang="ru-RU" sz="11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статті</a:t>
            </a:r>
            <a:r>
              <a:rPr lang="ru-RU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10 .</a:t>
            </a:r>
            <a:br>
              <a:rPr lang="ru-RU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батьки</a:t>
            </a:r>
            <a:r>
              <a:rPr lang="ru-RU" sz="2400" dirty="0"/>
              <a:t>;</a:t>
            </a:r>
          </a:p>
          <a:p>
            <a:r>
              <a:rPr lang="ru-RU" sz="2400" dirty="0"/>
              <a:t>один з </a:t>
            </a:r>
            <a:r>
              <a:rPr lang="ru-RU" sz="2400" dirty="0" err="1"/>
              <a:t>подружжя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не </a:t>
            </a:r>
            <a:r>
              <a:rPr lang="ru-RU" sz="2400" dirty="0" err="1"/>
              <a:t>одружився</a:t>
            </a:r>
            <a:r>
              <a:rPr lang="ru-RU" sz="2400" dirty="0"/>
              <a:t> </a:t>
            </a:r>
            <a:r>
              <a:rPr lang="ru-RU" sz="2400" dirty="0" err="1" smtClean="0"/>
              <a:t>вдруге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 err="1"/>
              <a:t>діти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не </a:t>
            </a:r>
            <a:r>
              <a:rPr lang="ru-RU" sz="2400" dirty="0" err="1"/>
              <a:t>мають</a:t>
            </a:r>
            <a:r>
              <a:rPr lang="ru-RU" sz="2400" dirty="0"/>
              <a:t> (і не </a:t>
            </a:r>
            <a:r>
              <a:rPr lang="ru-RU" sz="2400" dirty="0" err="1"/>
              <a:t>мали</a:t>
            </a:r>
            <a:r>
              <a:rPr lang="ru-RU" sz="2400" dirty="0"/>
              <a:t>) </a:t>
            </a:r>
            <a:r>
              <a:rPr lang="ru-RU" sz="2400" dirty="0" err="1"/>
              <a:t>своїх</a:t>
            </a:r>
            <a:r>
              <a:rPr lang="ru-RU" sz="2400" dirty="0"/>
              <a:t> </a:t>
            </a:r>
            <a:r>
              <a:rPr lang="ru-RU" sz="2400" dirty="0" err="1"/>
              <a:t>сімей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діти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свої</a:t>
            </a:r>
            <a:r>
              <a:rPr lang="ru-RU" sz="2400" dirty="0"/>
              <a:t> </a:t>
            </a:r>
            <a:r>
              <a:rPr lang="ru-RU" sz="2400" dirty="0" err="1"/>
              <a:t>сім'ї</a:t>
            </a:r>
            <a:r>
              <a:rPr lang="ru-RU" sz="2400" dirty="0"/>
              <a:t>, але стали особами з </a:t>
            </a:r>
            <a:r>
              <a:rPr lang="ru-RU" sz="2400" dirty="0" err="1"/>
              <a:t>інвалідністю</a:t>
            </a:r>
            <a:r>
              <a:rPr lang="ru-RU" sz="2400" dirty="0"/>
              <a:t> до </a:t>
            </a:r>
            <a:r>
              <a:rPr lang="ru-RU" sz="2400" dirty="0" err="1"/>
              <a:t>досягнення</a:t>
            </a:r>
            <a:r>
              <a:rPr lang="ru-RU" sz="2400" dirty="0"/>
              <a:t> </a:t>
            </a:r>
            <a:r>
              <a:rPr lang="ru-RU" sz="2400" dirty="0" err="1"/>
              <a:t>повноліття</a:t>
            </a:r>
            <a:r>
              <a:rPr lang="ru-RU" sz="2400" dirty="0" smtClean="0"/>
              <a:t>;</a:t>
            </a:r>
          </a:p>
          <a:p>
            <a:r>
              <a:rPr lang="ru-RU" sz="2400" dirty="0" err="1"/>
              <a:t>утриманці</a:t>
            </a:r>
            <a:r>
              <a:rPr lang="ru-RU" sz="2400" dirty="0"/>
              <a:t> </a:t>
            </a:r>
            <a:r>
              <a:rPr lang="ru-RU" sz="2400" dirty="0" err="1"/>
              <a:t>загиблого</a:t>
            </a:r>
            <a:r>
              <a:rPr lang="ru-RU" sz="2400" dirty="0"/>
              <a:t>, </a:t>
            </a:r>
            <a:r>
              <a:rPr lang="ru-RU" sz="2400" dirty="0" err="1"/>
              <a:t>яким</a:t>
            </a:r>
            <a:r>
              <a:rPr lang="ru-RU" sz="2400" dirty="0"/>
              <a:t> у </a:t>
            </a:r>
            <a:r>
              <a:rPr lang="ru-RU" sz="2400" dirty="0" err="1"/>
              <a:t>зв'язку</a:t>
            </a:r>
            <a:r>
              <a:rPr lang="ru-RU" sz="2400" dirty="0"/>
              <a:t> з </a:t>
            </a:r>
            <a:r>
              <a:rPr lang="ru-RU" sz="2400" dirty="0" err="1"/>
              <a:t>цим</a:t>
            </a:r>
            <a:r>
              <a:rPr lang="ru-RU" sz="2400" dirty="0"/>
              <a:t> </a:t>
            </a:r>
            <a:r>
              <a:rPr lang="ru-RU" sz="2400" dirty="0" err="1"/>
              <a:t>виплачується</a:t>
            </a:r>
            <a:r>
              <a:rPr lang="ru-RU" sz="2400" dirty="0"/>
              <a:t> </a:t>
            </a:r>
            <a:r>
              <a:rPr lang="ru-RU" sz="2400" dirty="0" err="1"/>
              <a:t>пенсія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 algn="ctr">
              <a:buNone/>
            </a:pP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marL="0" indent="0" algn="ctr">
              <a:buNone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0800-300 633;  (067) 242-3718; (044) 202-7693</a:t>
            </a:r>
          </a:p>
          <a:p>
            <a:pPr marL="0" indent="0">
              <a:buNone/>
            </a:pPr>
            <a:endParaRPr lang="ru-RU" sz="1100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2"/>
    </p:custDataLst>
    <p:extLst>
      <p:ext uri="{BB962C8B-B14F-4D97-AF65-F5344CB8AC3E}">
        <p14:creationId xmlns="" xmlns:p14="http://schemas.microsoft.com/office/powerpoint/2010/main" val="2632608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 advTm="14960"/>
    </mc:Choice>
    <mc:Fallback>
      <p:transition spd="slow" advTm="149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/>
              <a:t>Хто має право:</a:t>
            </a:r>
            <a:br>
              <a:rPr lang="uk-UA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9364" y="2137272"/>
            <a:ext cx="10515600" cy="4351337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 smtClean="0"/>
              <a:t>виключно киянин;</a:t>
            </a:r>
          </a:p>
          <a:p>
            <a:r>
              <a:rPr lang="uk-UA" sz="2400" dirty="0" smtClean="0"/>
              <a:t>один з членів сім’ї загиблого;</a:t>
            </a:r>
          </a:p>
          <a:p>
            <a:r>
              <a:rPr lang="uk-UA" sz="2400" dirty="0" smtClean="0"/>
              <a:t>уповноважений іншими членами сім’ї.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endParaRPr lang="ru-RU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marL="0" indent="0" algn="ctr">
              <a:buNone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0800-300 633;  (067) 242-3718; (044) 202-7693</a:t>
            </a:r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915964690"/>
      </p:ext>
    </p:extLst>
  </p:cSld>
  <p:clrMapOvr>
    <a:masterClrMapping/>
  </p:clrMapOvr>
  <p:transition spd="slow" advTm="10056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Умови отримання матеріальної допомоги для уповноваженого члена сім’ї загиблого: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45127" y="1903616"/>
            <a:ext cx="5164975" cy="427652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 dirty="0" err="1"/>
              <a:t>відмова</a:t>
            </a:r>
            <a:r>
              <a:rPr lang="ru-RU" sz="2200" b="1" dirty="0"/>
              <a:t> </a:t>
            </a:r>
            <a:r>
              <a:rPr lang="ru-RU" sz="2200" b="1" dirty="0" err="1"/>
              <a:t>від</a:t>
            </a:r>
            <a:r>
              <a:rPr lang="ru-RU" sz="2200" b="1" dirty="0"/>
              <a:t> права на</a:t>
            </a:r>
            <a:r>
              <a:rPr lang="ru-RU" sz="2200" dirty="0"/>
              <a:t> </a:t>
            </a:r>
            <a:r>
              <a:rPr lang="ru-RU" sz="2200" dirty="0" err="1"/>
              <a:t>безоплатне</a:t>
            </a:r>
            <a:r>
              <a:rPr lang="ru-RU" sz="2200" dirty="0"/>
              <a:t> </a:t>
            </a:r>
            <a:r>
              <a:rPr lang="ru-RU" sz="2200" b="1" dirty="0" err="1"/>
              <a:t>одержання</a:t>
            </a:r>
            <a:r>
              <a:rPr lang="ru-RU" sz="2200" dirty="0"/>
              <a:t> </a:t>
            </a:r>
            <a:r>
              <a:rPr lang="ru-RU" sz="2200" dirty="0" smtClean="0"/>
              <a:t>земель </a:t>
            </a:r>
            <a:r>
              <a:rPr lang="ru-RU" sz="2200" dirty="0" err="1"/>
              <a:t>комунальної</a:t>
            </a:r>
            <a:r>
              <a:rPr lang="ru-RU" sz="2200" dirty="0"/>
              <a:t> </a:t>
            </a:r>
            <a:r>
              <a:rPr lang="ru-RU" sz="2200" dirty="0" err="1"/>
              <a:t>власності</a:t>
            </a:r>
            <a:r>
              <a:rPr lang="ru-RU" sz="2200" dirty="0"/>
              <a:t> </a:t>
            </a:r>
            <a:r>
              <a:rPr lang="ru-RU" sz="2200" dirty="0" err="1"/>
              <a:t>територіальної</a:t>
            </a:r>
            <a:r>
              <a:rPr lang="ru-RU" sz="2200" dirty="0"/>
              <a:t> </a:t>
            </a:r>
            <a:r>
              <a:rPr lang="ru-RU" sz="2200" dirty="0" err="1"/>
              <a:t>громади</a:t>
            </a:r>
            <a:r>
              <a:rPr lang="ru-RU" sz="2200" dirty="0"/>
              <a:t> </a:t>
            </a:r>
            <a:r>
              <a:rPr lang="ru-RU" sz="2200" dirty="0" err="1"/>
              <a:t>міста</a:t>
            </a:r>
            <a:r>
              <a:rPr lang="ru-RU" sz="2200" dirty="0"/>
              <a:t> </a:t>
            </a:r>
            <a:r>
              <a:rPr lang="ru-RU" sz="2200" dirty="0" err="1"/>
              <a:t>Києва</a:t>
            </a:r>
            <a:r>
              <a:rPr lang="ru-RU" sz="2200" dirty="0"/>
              <a:t> у </a:t>
            </a:r>
            <a:r>
              <a:rPr lang="ru-RU" sz="2200" dirty="0" err="1"/>
              <a:t>власність</a:t>
            </a:r>
            <a:r>
              <a:rPr lang="ru-RU" sz="2200" dirty="0"/>
              <a:t> </a:t>
            </a:r>
            <a:r>
              <a:rPr lang="ru-RU" sz="2200" dirty="0" err="1"/>
              <a:t>земельної</a:t>
            </a:r>
            <a:r>
              <a:rPr lang="ru-RU" sz="2200" dirty="0"/>
              <a:t> </a:t>
            </a:r>
            <a:r>
              <a:rPr lang="ru-RU" sz="2200" dirty="0" err="1"/>
              <a:t>ділянки</a:t>
            </a:r>
            <a:r>
              <a:rPr lang="ru-RU" sz="2200" dirty="0"/>
              <a:t> для </a:t>
            </a:r>
            <a:r>
              <a:rPr lang="ru-RU" sz="2200" dirty="0" err="1"/>
              <a:t>будівництва</a:t>
            </a:r>
            <a:r>
              <a:rPr lang="ru-RU" sz="2200" dirty="0"/>
              <a:t> і </a:t>
            </a:r>
            <a:r>
              <a:rPr lang="ru-RU" sz="2200" dirty="0" err="1"/>
              <a:t>обслуговування</a:t>
            </a:r>
            <a:r>
              <a:rPr lang="ru-RU" sz="2200" dirty="0"/>
              <a:t> жилого </a:t>
            </a:r>
            <a:r>
              <a:rPr lang="ru-RU" sz="2200" dirty="0" err="1"/>
              <a:t>будинку</a:t>
            </a:r>
            <a:r>
              <a:rPr lang="ru-RU" sz="2200" dirty="0"/>
              <a:t>, </a:t>
            </a:r>
            <a:r>
              <a:rPr lang="ru-RU" sz="2200" dirty="0" err="1"/>
              <a:t>господарських</a:t>
            </a:r>
            <a:r>
              <a:rPr lang="ru-RU" sz="2200" dirty="0"/>
              <a:t> </a:t>
            </a:r>
            <a:r>
              <a:rPr lang="ru-RU" sz="2200" dirty="0" err="1" smtClean="0"/>
              <a:t>будівель</a:t>
            </a:r>
            <a:r>
              <a:rPr lang="ru-RU" sz="2200" dirty="0" smtClean="0"/>
              <a:t>  </a:t>
            </a:r>
            <a:r>
              <a:rPr lang="ru-RU" sz="2200" dirty="0"/>
              <a:t>і </a:t>
            </a:r>
            <a:r>
              <a:rPr lang="ru-RU" sz="2200" dirty="0" err="1"/>
              <a:t>споруд</a:t>
            </a:r>
            <a:endParaRPr lang="ru-RU" sz="22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33556" y="1903616"/>
            <a:ext cx="4868054" cy="3391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b="1" dirty="0" err="1"/>
              <a:t>відмова</a:t>
            </a:r>
            <a:r>
              <a:rPr lang="ru-RU" sz="2200" dirty="0"/>
              <a:t> на </a:t>
            </a:r>
            <a:r>
              <a:rPr lang="ru-RU" sz="2200" dirty="0" err="1"/>
              <a:t>користь</a:t>
            </a:r>
            <a:r>
              <a:rPr lang="ru-RU" sz="2200" dirty="0"/>
              <a:t> </a:t>
            </a:r>
            <a:r>
              <a:rPr lang="ru-RU" sz="2200" dirty="0" err="1"/>
              <a:t>територіальної</a:t>
            </a:r>
            <a:r>
              <a:rPr lang="ru-RU" sz="2200" dirty="0"/>
              <a:t> </a:t>
            </a:r>
            <a:r>
              <a:rPr lang="ru-RU" sz="2200" dirty="0" err="1"/>
              <a:t>громади</a:t>
            </a:r>
            <a:r>
              <a:rPr lang="ru-RU" sz="2200" dirty="0"/>
              <a:t> </a:t>
            </a:r>
            <a:r>
              <a:rPr lang="ru-RU" sz="2200" dirty="0" err="1"/>
              <a:t>міста</a:t>
            </a:r>
            <a:r>
              <a:rPr lang="ru-RU" sz="2200" dirty="0"/>
              <a:t> </a:t>
            </a:r>
            <a:r>
              <a:rPr lang="ru-RU" sz="2200" dirty="0" err="1"/>
              <a:t>Києва</a:t>
            </a:r>
            <a:r>
              <a:rPr lang="ru-RU" sz="2200" dirty="0"/>
              <a:t> </a:t>
            </a:r>
            <a:r>
              <a:rPr lang="ru-RU" sz="2200" b="1" dirty="0" err="1"/>
              <a:t>від</a:t>
            </a:r>
            <a:r>
              <a:rPr lang="ru-RU" sz="2200" b="1" dirty="0"/>
              <a:t> права </a:t>
            </a:r>
            <a:r>
              <a:rPr lang="ru-RU" sz="2200" b="1" dirty="0" err="1"/>
              <a:t>власності</a:t>
            </a:r>
            <a:r>
              <a:rPr lang="ru-RU" sz="2200" dirty="0"/>
              <a:t> на </a:t>
            </a:r>
            <a:r>
              <a:rPr lang="ru-RU" sz="2200" dirty="0" err="1"/>
              <a:t>земельну</a:t>
            </a:r>
            <a:r>
              <a:rPr lang="ru-RU" sz="2200" dirty="0"/>
              <a:t> </a:t>
            </a:r>
            <a:r>
              <a:rPr lang="ru-RU" sz="2200" dirty="0" err="1"/>
              <a:t>ділянку</a:t>
            </a:r>
            <a:r>
              <a:rPr lang="ru-RU" sz="2200" dirty="0"/>
              <a:t>, </a:t>
            </a:r>
            <a:r>
              <a:rPr lang="ru-RU" sz="2200" dirty="0" err="1"/>
              <a:t>одержану</a:t>
            </a:r>
            <a:r>
              <a:rPr lang="ru-RU" sz="2200" dirty="0"/>
              <a:t> для </a:t>
            </a:r>
            <a:r>
              <a:rPr lang="ru-RU" sz="2200" dirty="0" err="1"/>
              <a:t>будівництва</a:t>
            </a:r>
            <a:r>
              <a:rPr lang="ru-RU" sz="2200" dirty="0"/>
              <a:t> і </a:t>
            </a:r>
            <a:r>
              <a:rPr lang="ru-RU" sz="2200" dirty="0" err="1"/>
              <a:t>обслуговування</a:t>
            </a:r>
            <a:r>
              <a:rPr lang="ru-RU" sz="2200" dirty="0"/>
              <a:t> жилого </a:t>
            </a:r>
            <a:r>
              <a:rPr lang="ru-RU" sz="2200" dirty="0" err="1"/>
              <a:t>будинку</a:t>
            </a:r>
            <a:r>
              <a:rPr lang="ru-RU" sz="2200" dirty="0"/>
              <a:t>, </a:t>
            </a:r>
            <a:r>
              <a:rPr lang="ru-RU" sz="2200" dirty="0" err="1"/>
              <a:t>господарських</a:t>
            </a:r>
            <a:r>
              <a:rPr lang="ru-RU" sz="2200" dirty="0"/>
              <a:t> </a:t>
            </a:r>
            <a:r>
              <a:rPr lang="ru-RU" sz="2200" dirty="0" err="1"/>
              <a:t>будівель</a:t>
            </a:r>
            <a:r>
              <a:rPr lang="ru-RU" sz="2200" dirty="0"/>
              <a:t> і </a:t>
            </a:r>
            <a:r>
              <a:rPr lang="ru-RU" sz="2200" dirty="0" err="1"/>
              <a:t>споруд</a:t>
            </a:r>
            <a:r>
              <a:rPr lang="ru-RU" sz="2200" dirty="0"/>
              <a:t>.</a:t>
            </a:r>
            <a:endParaRPr lang="ru-RU" sz="2200" dirty="0" smtClean="0"/>
          </a:p>
          <a:p>
            <a:endParaRPr lang="ru-RU" dirty="0"/>
          </a:p>
        </p:txBody>
      </p:sp>
    </p:spTree>
    <p:custDataLst>
      <p:tags r:id="rId2"/>
    </p:custDataLst>
    <p:extLst>
      <p:ext uri="{BB962C8B-B14F-4D97-AF65-F5344CB8AC3E}">
        <p14:creationId xmlns="" xmlns:p14="http://schemas.microsoft.com/office/powerpoint/2010/main" val="323324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500" advTm="5765">
        <p:split orient="vert"/>
      </p:transition>
    </mc:Choice>
    <mc:Fallback>
      <p:transition spd="slow" advTm="5765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Розмір матеріальної допомоги: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/>
              <a:t>400 </a:t>
            </a:r>
            <a:r>
              <a:rPr lang="ru-RU" sz="2400" b="1" dirty="0" err="1"/>
              <a:t>прожиткових</a:t>
            </a:r>
            <a:r>
              <a:rPr lang="ru-RU" sz="2400" b="1" dirty="0"/>
              <a:t> </a:t>
            </a:r>
            <a:r>
              <a:rPr lang="ru-RU" sz="2400" b="1" dirty="0" err="1"/>
              <a:t>мінімумів</a:t>
            </a:r>
            <a:r>
              <a:rPr lang="ru-RU" sz="2400" b="1" dirty="0"/>
              <a:t> </a:t>
            </a:r>
            <a:r>
              <a:rPr lang="ru-RU" sz="2400" dirty="0"/>
              <a:t>для </a:t>
            </a:r>
            <a:r>
              <a:rPr lang="ru-RU" sz="2400" dirty="0" err="1"/>
              <a:t>працездатних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, </a:t>
            </a:r>
            <a:r>
              <a:rPr lang="ru-RU" sz="2400" dirty="0" err="1"/>
              <a:t>встановленого</a:t>
            </a:r>
            <a:r>
              <a:rPr lang="ru-RU" sz="2400" dirty="0"/>
              <a:t> законом на день </a:t>
            </a:r>
            <a:r>
              <a:rPr lang="ru-RU" sz="2400" dirty="0" err="1"/>
              <a:t>прийняття</a:t>
            </a:r>
            <a:r>
              <a:rPr lang="ru-RU" sz="2400" dirty="0"/>
              <a:t> </a:t>
            </a:r>
            <a:r>
              <a:rPr lang="ru-RU" sz="2400" dirty="0" err="1"/>
              <a:t>Київською</a:t>
            </a:r>
            <a:r>
              <a:rPr lang="ru-RU" sz="2400" dirty="0"/>
              <a:t> </a:t>
            </a:r>
            <a:r>
              <a:rPr lang="ru-RU" sz="2400" dirty="0" err="1"/>
              <a:t>міською</a:t>
            </a:r>
            <a:r>
              <a:rPr lang="ru-RU" sz="2400" dirty="0"/>
              <a:t> радою </a:t>
            </a:r>
            <a:r>
              <a:rPr lang="ru-RU" sz="2400" dirty="0" err="1"/>
              <a:t>рішення</a:t>
            </a:r>
            <a:r>
              <a:rPr lang="ru-RU" sz="2400" dirty="0"/>
              <a:t> про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виплату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uk-UA" sz="2400" dirty="0" smtClean="0"/>
              <a:t>на 7 лютого 2019 року = 1921 грн х 400 = </a:t>
            </a:r>
            <a:r>
              <a:rPr lang="uk-UA" sz="2400" b="1" dirty="0" smtClean="0"/>
              <a:t>768 400 грн</a:t>
            </a:r>
            <a:r>
              <a:rPr lang="uk-UA" sz="2400" dirty="0" smtClean="0"/>
              <a:t>.</a:t>
            </a:r>
          </a:p>
          <a:p>
            <a:pPr marL="0" indent="0" algn="ctr">
              <a:buNone/>
            </a:pPr>
            <a:r>
              <a:rPr lang="uk-UA" sz="2400" i="1" dirty="0" smtClean="0"/>
              <a:t>з 1 липня 2019 року = 2007 грн х 400 = </a:t>
            </a:r>
            <a:r>
              <a:rPr lang="uk-UA" sz="2400" b="1" i="1" dirty="0" smtClean="0"/>
              <a:t>802 800 грн.</a:t>
            </a:r>
          </a:p>
          <a:p>
            <a:pPr marL="0" indent="0" algn="ctr">
              <a:buNone/>
            </a:pPr>
            <a:r>
              <a:rPr lang="uk-UA" sz="2400" i="1" dirty="0" smtClean="0"/>
              <a:t>з 1 грудня 2019 року = 2102 грн х 400 = </a:t>
            </a:r>
            <a:r>
              <a:rPr lang="uk-UA" sz="2400" b="1" i="1" dirty="0" smtClean="0"/>
              <a:t>840 800 грн.</a:t>
            </a:r>
            <a:endParaRPr lang="ru-RU" sz="2400" b="1" i="1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 algn="ctr">
              <a:buNone/>
            </a:pP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marL="0" indent="0" algn="ctr">
              <a:buNone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0800-300 633;  (067) 242-3718; (044) 202-7693</a:t>
            </a:r>
          </a:p>
          <a:p>
            <a:pPr marL="0" indent="0" algn="ctr">
              <a:buNone/>
            </a:pPr>
            <a:endParaRPr lang="uk-UA" sz="1200" dirty="0" smtClean="0"/>
          </a:p>
        </p:txBody>
      </p:sp>
    </p:spTree>
    <p:extLst>
      <p:ext uri="{BB962C8B-B14F-4D97-AF65-F5344CB8AC3E}">
        <p14:creationId xmlns="" xmlns:p14="http://schemas.microsoft.com/office/powerpoint/2010/main" val="3214968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 advTm="5573"/>
    </mc:Choice>
    <mc:Fallback>
      <p:transition spd="slow" advTm="55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207" y="116378"/>
            <a:ext cx="10637520" cy="1670858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err="1" smtClean="0"/>
              <a:t>Вирішення</a:t>
            </a:r>
            <a:r>
              <a:rPr lang="ru-RU" sz="2600" b="1" dirty="0" smtClean="0"/>
              <a:t> </a:t>
            </a:r>
            <a:r>
              <a:rPr lang="ru-RU" sz="2600" b="1" dirty="0" err="1"/>
              <a:t>питань</a:t>
            </a:r>
            <a:r>
              <a:rPr lang="ru-RU" sz="2600" b="1" dirty="0"/>
              <a:t>, </a:t>
            </a:r>
            <a:r>
              <a:rPr lang="ru-RU" sz="2600" b="1" dirty="0" err="1"/>
              <a:t>пов'язаних</a:t>
            </a:r>
            <a:r>
              <a:rPr lang="ru-RU" sz="2600" b="1" dirty="0"/>
              <a:t> з </a:t>
            </a:r>
            <a:r>
              <a:rPr lang="ru-RU" sz="2600" b="1" dirty="0" err="1"/>
              <a:t>виплатою</a:t>
            </a:r>
            <a:r>
              <a:rPr lang="ru-RU" sz="2600" b="1" dirty="0"/>
              <a:t> </a:t>
            </a:r>
            <a:r>
              <a:rPr lang="ru-RU" sz="2600" b="1" dirty="0" err="1"/>
              <a:t>матеріальної</a:t>
            </a:r>
            <a:r>
              <a:rPr lang="ru-RU" sz="2600" b="1" dirty="0"/>
              <a:t> </a:t>
            </a:r>
            <a:r>
              <a:rPr lang="ru-RU" sz="2600" b="1" dirty="0" err="1"/>
              <a:t>допомоги</a:t>
            </a:r>
            <a:r>
              <a:rPr lang="ru-RU" sz="2600" b="1" dirty="0"/>
              <a:t> за </a:t>
            </a:r>
            <a:r>
              <a:rPr lang="ru-RU" sz="2600" b="1" dirty="0" err="1"/>
              <a:t>належну</a:t>
            </a:r>
            <a:r>
              <a:rPr lang="ru-RU" sz="2600" b="1" dirty="0"/>
              <a:t> для </a:t>
            </a:r>
            <a:r>
              <a:rPr lang="ru-RU" sz="2600" b="1" dirty="0" err="1"/>
              <a:t>одержання</a:t>
            </a:r>
            <a:r>
              <a:rPr lang="ru-RU" sz="2600" b="1" dirty="0"/>
              <a:t> </a:t>
            </a:r>
            <a:r>
              <a:rPr lang="ru-RU" sz="2600" b="1" dirty="0" err="1"/>
              <a:t>земельну</a:t>
            </a:r>
            <a:r>
              <a:rPr lang="ru-RU" sz="2600" b="1" dirty="0"/>
              <a:t> </a:t>
            </a:r>
            <a:r>
              <a:rPr lang="ru-RU" sz="2600" b="1" dirty="0" err="1"/>
              <a:t>ділянку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5126" y="1117601"/>
            <a:ext cx="10824360" cy="5341390"/>
          </a:xfrm>
        </p:spPr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uk-UA" sz="3800" b="1" i="1" dirty="0" smtClean="0"/>
          </a:p>
          <a:p>
            <a:pPr marL="0" indent="0" algn="ctr">
              <a:buNone/>
            </a:pPr>
            <a:r>
              <a:rPr lang="uk-UA" sz="8800" b="1" i="1" dirty="0" smtClean="0"/>
              <a:t>Звертатись</a:t>
            </a:r>
          </a:p>
          <a:p>
            <a:pPr marL="0" indent="0" algn="ctr">
              <a:buNone/>
            </a:pPr>
            <a:r>
              <a:rPr lang="ru-RU" sz="8800" b="1" i="1" dirty="0" smtClean="0"/>
              <a:t> до </a:t>
            </a:r>
            <a:r>
              <a:rPr lang="ru-RU" sz="8800" b="1" i="1" dirty="0" err="1" smtClean="0"/>
              <a:t>районної</a:t>
            </a:r>
            <a:r>
              <a:rPr lang="ru-RU" sz="8800" b="1" i="1" dirty="0" smtClean="0"/>
              <a:t> </a:t>
            </a:r>
            <a:r>
              <a:rPr lang="ru-RU" sz="8800" b="1" i="1" dirty="0"/>
              <a:t>в </a:t>
            </a:r>
            <a:r>
              <a:rPr lang="ru-RU" sz="8800" b="1" i="1" dirty="0" err="1"/>
              <a:t>місті</a:t>
            </a:r>
            <a:r>
              <a:rPr lang="ru-RU" sz="8800" b="1" i="1" dirty="0"/>
              <a:t> </a:t>
            </a:r>
            <a:r>
              <a:rPr lang="ru-RU" sz="8800" b="1" i="1" dirty="0" err="1"/>
              <a:t>Києві</a:t>
            </a:r>
            <a:r>
              <a:rPr lang="ru-RU" sz="8800" b="1" i="1" dirty="0"/>
              <a:t> </a:t>
            </a:r>
            <a:r>
              <a:rPr lang="ru-RU" sz="8800" b="1" i="1" dirty="0" err="1"/>
              <a:t>державної</a:t>
            </a:r>
            <a:r>
              <a:rPr lang="ru-RU" sz="8800" b="1" i="1" dirty="0"/>
              <a:t> </a:t>
            </a:r>
            <a:r>
              <a:rPr lang="ru-RU" sz="8800" b="1" i="1" dirty="0" err="1"/>
              <a:t>адміністрації</a:t>
            </a:r>
            <a:r>
              <a:rPr lang="ru-RU" sz="8800" b="1" i="1" dirty="0"/>
              <a:t> за </a:t>
            </a:r>
            <a:r>
              <a:rPr lang="ru-RU" sz="8800" b="1" i="1" dirty="0" err="1"/>
              <a:t>місцем</a:t>
            </a:r>
            <a:r>
              <a:rPr lang="ru-RU" sz="8800" b="1" i="1" dirty="0"/>
              <a:t> </a:t>
            </a:r>
            <a:r>
              <a:rPr lang="ru-RU" sz="8800" b="1" i="1" dirty="0" err="1"/>
              <a:t>своєї</a:t>
            </a:r>
            <a:r>
              <a:rPr lang="ru-RU" sz="8800" b="1" i="1" dirty="0"/>
              <a:t> </a:t>
            </a:r>
            <a:r>
              <a:rPr lang="ru-RU" sz="8800" b="1" i="1" dirty="0" err="1" smtClean="0"/>
              <a:t>реєстрації</a:t>
            </a:r>
            <a:endParaRPr lang="ru-RU" sz="8800" b="1" i="1" dirty="0" smtClean="0"/>
          </a:p>
          <a:p>
            <a:pPr marL="0" indent="0" algn="ctr">
              <a:buNone/>
            </a:pPr>
            <a:endParaRPr lang="ru-RU" sz="4000" dirty="0" smtClean="0"/>
          </a:p>
          <a:p>
            <a:r>
              <a:rPr lang="ru-RU" sz="5600" dirty="0" err="1" smtClean="0"/>
              <a:t>Голосіївська</a:t>
            </a:r>
            <a:r>
              <a:rPr lang="ru-RU" sz="5600" dirty="0" smtClean="0"/>
              <a:t> </a:t>
            </a:r>
            <a:r>
              <a:rPr lang="ru-RU" sz="5600" dirty="0" err="1"/>
              <a:t>районна</a:t>
            </a:r>
            <a:r>
              <a:rPr lang="ru-RU" sz="5600" dirty="0"/>
              <a:t> у </a:t>
            </a:r>
            <a:r>
              <a:rPr lang="ru-RU" sz="5600" dirty="0" err="1"/>
              <a:t>місті</a:t>
            </a:r>
            <a:r>
              <a:rPr lang="ru-RU" sz="5600" dirty="0"/>
              <a:t> </a:t>
            </a:r>
            <a:r>
              <a:rPr lang="ru-RU" sz="5600" dirty="0" err="1"/>
              <a:t>Києві</a:t>
            </a:r>
            <a:r>
              <a:rPr lang="ru-RU" sz="5600" dirty="0"/>
              <a:t> </a:t>
            </a:r>
            <a:r>
              <a:rPr lang="ru-RU" sz="5600" dirty="0" err="1"/>
              <a:t>державна</a:t>
            </a:r>
            <a:r>
              <a:rPr lang="ru-RU" sz="5600" dirty="0"/>
              <a:t> </a:t>
            </a:r>
            <a:r>
              <a:rPr lang="ru-RU" sz="5600" dirty="0" err="1" smtClean="0"/>
              <a:t>адміністрація</a:t>
            </a:r>
            <a:r>
              <a:rPr lang="ru-RU" sz="5600" dirty="0" smtClean="0"/>
              <a:t>  			            </a:t>
            </a:r>
            <a:r>
              <a:rPr lang="ru-RU" sz="5600" dirty="0" err="1" smtClean="0"/>
              <a:t>м.Київ</a:t>
            </a:r>
            <a:r>
              <a:rPr lang="ru-RU" sz="5600" dirty="0"/>
              <a:t>, </a:t>
            </a:r>
            <a:r>
              <a:rPr lang="ru-RU" sz="5600" dirty="0" err="1"/>
              <a:t>вул</a:t>
            </a:r>
            <a:r>
              <a:rPr lang="ru-RU" sz="5600" dirty="0"/>
              <a:t>. Димитрова, </a:t>
            </a:r>
            <a:r>
              <a:rPr lang="ru-RU" sz="5600" dirty="0" smtClean="0"/>
              <a:t>2</a:t>
            </a:r>
          </a:p>
          <a:p>
            <a:r>
              <a:rPr lang="ru-RU" sz="5600" dirty="0" err="1" smtClean="0"/>
              <a:t>Дарницька</a:t>
            </a:r>
            <a:r>
              <a:rPr lang="ru-RU" sz="5600" dirty="0" smtClean="0"/>
              <a:t> </a:t>
            </a:r>
            <a:r>
              <a:rPr lang="ru-RU" sz="5600" dirty="0" err="1"/>
              <a:t>районна</a:t>
            </a:r>
            <a:r>
              <a:rPr lang="ru-RU" sz="5600" dirty="0"/>
              <a:t> у </a:t>
            </a:r>
            <a:r>
              <a:rPr lang="ru-RU" sz="5600" dirty="0" err="1"/>
              <a:t>місті</a:t>
            </a:r>
            <a:r>
              <a:rPr lang="ru-RU" sz="5600" dirty="0"/>
              <a:t> </a:t>
            </a:r>
            <a:r>
              <a:rPr lang="ru-RU" sz="5600" dirty="0" err="1"/>
              <a:t>Києві</a:t>
            </a:r>
            <a:r>
              <a:rPr lang="ru-RU" sz="5600" dirty="0"/>
              <a:t> </a:t>
            </a:r>
            <a:r>
              <a:rPr lang="ru-RU" sz="5600" dirty="0" err="1"/>
              <a:t>державна</a:t>
            </a:r>
            <a:r>
              <a:rPr lang="ru-RU" sz="5600" dirty="0"/>
              <a:t> </a:t>
            </a:r>
            <a:r>
              <a:rPr lang="ru-RU" sz="5600" dirty="0" err="1" smtClean="0"/>
              <a:t>адміністрація</a:t>
            </a:r>
            <a:r>
              <a:rPr lang="ru-RU" sz="5600" dirty="0" smtClean="0"/>
              <a:t> 			            </a:t>
            </a:r>
            <a:r>
              <a:rPr lang="ru-RU" sz="5600" dirty="0" err="1" smtClean="0"/>
              <a:t>м.Київ</a:t>
            </a:r>
            <a:r>
              <a:rPr lang="ru-RU" sz="5600" dirty="0"/>
              <a:t>, </a:t>
            </a:r>
            <a:r>
              <a:rPr lang="ru-RU" sz="5600" dirty="0" err="1"/>
              <a:t>вул</a:t>
            </a:r>
            <a:r>
              <a:rPr lang="ru-RU" sz="5600" dirty="0"/>
              <a:t>. </a:t>
            </a:r>
            <a:r>
              <a:rPr lang="ru-RU" sz="5600" dirty="0" err="1"/>
              <a:t>О.Кошиця</a:t>
            </a:r>
            <a:r>
              <a:rPr lang="ru-RU" sz="5600" dirty="0"/>
              <a:t>, 11</a:t>
            </a:r>
            <a:br>
              <a:rPr lang="ru-RU" sz="5600" dirty="0"/>
            </a:br>
            <a:endParaRPr lang="en-US" sz="5600" dirty="0"/>
          </a:p>
          <a:p>
            <a:r>
              <a:rPr lang="ru-RU" sz="5600" dirty="0" err="1"/>
              <a:t>Деснянська</a:t>
            </a:r>
            <a:r>
              <a:rPr lang="ru-RU" sz="5600" dirty="0"/>
              <a:t> </a:t>
            </a:r>
            <a:r>
              <a:rPr lang="ru-RU" sz="5600" dirty="0" err="1"/>
              <a:t>районна</a:t>
            </a:r>
            <a:r>
              <a:rPr lang="ru-RU" sz="5600" dirty="0"/>
              <a:t> у </a:t>
            </a:r>
            <a:r>
              <a:rPr lang="ru-RU" sz="5600" dirty="0" err="1"/>
              <a:t>місті</a:t>
            </a:r>
            <a:r>
              <a:rPr lang="ru-RU" sz="5600" dirty="0"/>
              <a:t> </a:t>
            </a:r>
            <a:r>
              <a:rPr lang="ru-RU" sz="5600" dirty="0" err="1"/>
              <a:t>Києві</a:t>
            </a:r>
            <a:r>
              <a:rPr lang="ru-RU" sz="5600" dirty="0"/>
              <a:t> </a:t>
            </a:r>
            <a:r>
              <a:rPr lang="ru-RU" sz="5600" dirty="0" err="1"/>
              <a:t>державна</a:t>
            </a:r>
            <a:r>
              <a:rPr lang="ru-RU" sz="5600" dirty="0"/>
              <a:t> </a:t>
            </a:r>
            <a:r>
              <a:rPr lang="ru-RU" sz="5600" dirty="0" err="1" smtClean="0"/>
              <a:t>адміністрація</a:t>
            </a:r>
            <a:r>
              <a:rPr lang="ru-RU" sz="5600" dirty="0" smtClean="0"/>
              <a:t>			            </a:t>
            </a:r>
            <a:r>
              <a:rPr lang="ru-RU" sz="5600" dirty="0" err="1" smtClean="0"/>
              <a:t>м.Київ</a:t>
            </a:r>
            <a:r>
              <a:rPr lang="ru-RU" sz="5600" dirty="0"/>
              <a:t>, пр. </a:t>
            </a:r>
            <a:r>
              <a:rPr lang="ru-RU" sz="5600" dirty="0" err="1"/>
              <a:t>Маяковського</a:t>
            </a:r>
            <a:r>
              <a:rPr lang="ru-RU" sz="5600" dirty="0"/>
              <a:t>, </a:t>
            </a:r>
            <a:r>
              <a:rPr lang="ru-RU" sz="5600" dirty="0" smtClean="0"/>
              <a:t>29</a:t>
            </a:r>
          </a:p>
          <a:p>
            <a:r>
              <a:rPr lang="ru-RU" sz="5600" dirty="0" smtClean="0"/>
              <a:t>  </a:t>
            </a:r>
            <a:r>
              <a:rPr lang="ru-RU" sz="5600" dirty="0"/>
              <a:t/>
            </a:r>
            <a:br>
              <a:rPr lang="ru-RU" sz="5600" dirty="0"/>
            </a:br>
            <a:r>
              <a:rPr lang="ru-RU" sz="5600" dirty="0" err="1" smtClean="0"/>
              <a:t>Дніпровська</a:t>
            </a:r>
            <a:r>
              <a:rPr lang="ru-RU" sz="5600" dirty="0" smtClean="0"/>
              <a:t> </a:t>
            </a:r>
            <a:r>
              <a:rPr lang="ru-RU" sz="5600" dirty="0" err="1"/>
              <a:t>районна</a:t>
            </a:r>
            <a:r>
              <a:rPr lang="ru-RU" sz="5600" dirty="0"/>
              <a:t> у </a:t>
            </a:r>
            <a:r>
              <a:rPr lang="ru-RU" sz="5600" dirty="0" err="1"/>
              <a:t>місті</a:t>
            </a:r>
            <a:r>
              <a:rPr lang="ru-RU" sz="5600" dirty="0"/>
              <a:t> </a:t>
            </a:r>
            <a:r>
              <a:rPr lang="ru-RU" sz="5600" dirty="0" err="1"/>
              <a:t>Києві</a:t>
            </a:r>
            <a:r>
              <a:rPr lang="ru-RU" sz="5600" dirty="0"/>
              <a:t> </a:t>
            </a:r>
            <a:r>
              <a:rPr lang="ru-RU" sz="5600" dirty="0" err="1"/>
              <a:t>державна</a:t>
            </a:r>
            <a:r>
              <a:rPr lang="ru-RU" sz="5600" dirty="0"/>
              <a:t> </a:t>
            </a:r>
            <a:r>
              <a:rPr lang="ru-RU" sz="5600" dirty="0" err="1" smtClean="0"/>
              <a:t>адміністрація</a:t>
            </a:r>
            <a:r>
              <a:rPr lang="ru-RU" sz="5600" dirty="0" smtClean="0"/>
              <a:t>			            </a:t>
            </a:r>
            <a:r>
              <a:rPr lang="ru-RU" sz="5600" dirty="0" err="1" smtClean="0"/>
              <a:t>м.Київ</a:t>
            </a:r>
            <a:r>
              <a:rPr lang="ru-RU" sz="5600" dirty="0"/>
              <a:t>, бульвар </a:t>
            </a:r>
            <a:r>
              <a:rPr lang="ru-RU" sz="5600" dirty="0" err="1"/>
              <a:t>Праці</a:t>
            </a:r>
            <a:r>
              <a:rPr lang="ru-RU" sz="5600" dirty="0"/>
              <a:t>, </a:t>
            </a:r>
            <a:r>
              <a:rPr lang="ru-RU" sz="5600" dirty="0" smtClean="0"/>
              <a:t>1/1</a:t>
            </a:r>
            <a:r>
              <a:rPr lang="en-US" sz="5600" dirty="0"/>
              <a:t/>
            </a:r>
            <a:br>
              <a:rPr lang="en-US" sz="5600" dirty="0"/>
            </a:br>
            <a:endParaRPr lang="en-US" sz="5600" dirty="0"/>
          </a:p>
          <a:p>
            <a:r>
              <a:rPr lang="ru-RU" sz="5600" dirty="0" err="1"/>
              <a:t>Оболонська</a:t>
            </a:r>
            <a:r>
              <a:rPr lang="ru-RU" sz="5600" dirty="0"/>
              <a:t> </a:t>
            </a:r>
            <a:r>
              <a:rPr lang="ru-RU" sz="5600" dirty="0" err="1"/>
              <a:t>районна</a:t>
            </a:r>
            <a:r>
              <a:rPr lang="ru-RU" sz="5600" dirty="0"/>
              <a:t> у </a:t>
            </a:r>
            <a:r>
              <a:rPr lang="ru-RU" sz="5600" dirty="0" err="1"/>
              <a:t>місті</a:t>
            </a:r>
            <a:r>
              <a:rPr lang="ru-RU" sz="5600" dirty="0"/>
              <a:t> </a:t>
            </a:r>
            <a:r>
              <a:rPr lang="ru-RU" sz="5600" dirty="0" err="1"/>
              <a:t>Києві</a:t>
            </a:r>
            <a:r>
              <a:rPr lang="ru-RU" sz="5600" dirty="0"/>
              <a:t> </a:t>
            </a:r>
            <a:r>
              <a:rPr lang="ru-RU" sz="5600" dirty="0" err="1"/>
              <a:t>державна</a:t>
            </a:r>
            <a:r>
              <a:rPr lang="ru-RU" sz="5600" dirty="0"/>
              <a:t> </a:t>
            </a:r>
            <a:r>
              <a:rPr lang="ru-RU" sz="5600" dirty="0" err="1" smtClean="0"/>
              <a:t>адміністрація</a:t>
            </a:r>
            <a:r>
              <a:rPr lang="ru-RU" sz="5600" dirty="0" smtClean="0"/>
              <a:t>			            </a:t>
            </a:r>
            <a:r>
              <a:rPr lang="ru-RU" sz="5600" dirty="0" err="1" smtClean="0"/>
              <a:t>м.Київ</a:t>
            </a:r>
            <a:r>
              <a:rPr lang="ru-RU" sz="5600" dirty="0"/>
              <a:t>, </a:t>
            </a:r>
            <a:r>
              <a:rPr lang="ru-RU" sz="5600" dirty="0" err="1"/>
              <a:t>вул</a:t>
            </a:r>
            <a:r>
              <a:rPr lang="ru-RU" sz="5600" dirty="0"/>
              <a:t>. </a:t>
            </a:r>
            <a:r>
              <a:rPr lang="ru-RU" sz="5600" dirty="0" err="1"/>
              <a:t>Тимошенка</a:t>
            </a:r>
            <a:r>
              <a:rPr lang="ru-RU" sz="5600" dirty="0"/>
              <a:t>, </a:t>
            </a:r>
            <a:r>
              <a:rPr lang="ru-RU" sz="5600" dirty="0" smtClean="0"/>
              <a:t>16</a:t>
            </a:r>
            <a:r>
              <a:rPr lang="ru-RU" sz="5600" dirty="0"/>
              <a:t/>
            </a:r>
            <a:br>
              <a:rPr lang="ru-RU" sz="5600" dirty="0"/>
            </a:br>
            <a:endParaRPr lang="en-US" sz="5600" dirty="0"/>
          </a:p>
          <a:p>
            <a:r>
              <a:rPr lang="ru-RU" sz="5600" dirty="0" err="1"/>
              <a:t>Печерська</a:t>
            </a:r>
            <a:r>
              <a:rPr lang="ru-RU" sz="5600" dirty="0"/>
              <a:t> </a:t>
            </a:r>
            <a:r>
              <a:rPr lang="ru-RU" sz="5600" dirty="0" err="1"/>
              <a:t>районна</a:t>
            </a:r>
            <a:r>
              <a:rPr lang="ru-RU" sz="5600" dirty="0"/>
              <a:t> у </a:t>
            </a:r>
            <a:r>
              <a:rPr lang="ru-RU" sz="5600" dirty="0" err="1"/>
              <a:t>місті</a:t>
            </a:r>
            <a:r>
              <a:rPr lang="ru-RU" sz="5600" dirty="0"/>
              <a:t> </a:t>
            </a:r>
            <a:r>
              <a:rPr lang="ru-RU" sz="5600" dirty="0" err="1"/>
              <a:t>Києві</a:t>
            </a:r>
            <a:r>
              <a:rPr lang="ru-RU" sz="5600" dirty="0"/>
              <a:t> </a:t>
            </a:r>
            <a:r>
              <a:rPr lang="ru-RU" sz="5600" dirty="0" err="1"/>
              <a:t>державна</a:t>
            </a:r>
            <a:r>
              <a:rPr lang="ru-RU" sz="5600" dirty="0"/>
              <a:t> </a:t>
            </a:r>
            <a:r>
              <a:rPr lang="ru-RU" sz="5600" dirty="0" err="1" smtClean="0"/>
              <a:t>адміністрація</a:t>
            </a:r>
            <a:r>
              <a:rPr lang="ru-RU" sz="5600" dirty="0" smtClean="0"/>
              <a:t> 			                                   </a:t>
            </a:r>
            <a:r>
              <a:rPr lang="ru-RU" sz="5600" dirty="0" err="1" smtClean="0"/>
              <a:t>м.Київ</a:t>
            </a:r>
            <a:r>
              <a:rPr lang="ru-RU" sz="5600" dirty="0"/>
              <a:t>, </a:t>
            </a:r>
            <a:r>
              <a:rPr lang="ru-RU" sz="5600" dirty="0" err="1"/>
              <a:t>вул</a:t>
            </a:r>
            <a:r>
              <a:rPr lang="ru-RU" sz="5600" dirty="0"/>
              <a:t>. Суворова, </a:t>
            </a:r>
            <a:r>
              <a:rPr lang="ru-RU" sz="5600" dirty="0" smtClean="0"/>
              <a:t>15</a:t>
            </a:r>
            <a:endParaRPr lang="en-US" sz="5600" dirty="0"/>
          </a:p>
          <a:p>
            <a:r>
              <a:rPr lang="ru-RU" sz="5600" dirty="0" err="1"/>
              <a:t>Подільська</a:t>
            </a:r>
            <a:r>
              <a:rPr lang="ru-RU" sz="5600" dirty="0"/>
              <a:t> </a:t>
            </a:r>
            <a:r>
              <a:rPr lang="ru-RU" sz="5600" dirty="0" err="1"/>
              <a:t>районна</a:t>
            </a:r>
            <a:r>
              <a:rPr lang="ru-RU" sz="5600" dirty="0"/>
              <a:t> у </a:t>
            </a:r>
            <a:r>
              <a:rPr lang="ru-RU" sz="5600" dirty="0" err="1"/>
              <a:t>місті</a:t>
            </a:r>
            <a:r>
              <a:rPr lang="ru-RU" sz="5600" dirty="0"/>
              <a:t> </a:t>
            </a:r>
            <a:r>
              <a:rPr lang="ru-RU" sz="5600" dirty="0" err="1"/>
              <a:t>Києві</a:t>
            </a:r>
            <a:r>
              <a:rPr lang="ru-RU" sz="5600" dirty="0"/>
              <a:t> </a:t>
            </a:r>
            <a:r>
              <a:rPr lang="ru-RU" sz="5600" dirty="0" err="1"/>
              <a:t>державна</a:t>
            </a:r>
            <a:r>
              <a:rPr lang="ru-RU" sz="5600" dirty="0"/>
              <a:t> </a:t>
            </a:r>
            <a:r>
              <a:rPr lang="ru-RU" sz="5600" dirty="0" err="1" smtClean="0"/>
              <a:t>адміністрація</a:t>
            </a:r>
            <a:r>
              <a:rPr lang="ru-RU" sz="5600" dirty="0" smtClean="0"/>
              <a:t> 			            </a:t>
            </a:r>
            <a:r>
              <a:rPr lang="ru-RU" sz="5600" dirty="0" err="1" smtClean="0"/>
              <a:t>м.Київ</a:t>
            </a:r>
            <a:r>
              <a:rPr lang="ru-RU" sz="5600" dirty="0"/>
              <a:t>, </a:t>
            </a:r>
            <a:r>
              <a:rPr lang="ru-RU" sz="5600" dirty="0" err="1"/>
              <a:t>Контрактова</a:t>
            </a:r>
            <a:r>
              <a:rPr lang="ru-RU" sz="5600" dirty="0"/>
              <a:t> </a:t>
            </a:r>
            <a:r>
              <a:rPr lang="ru-RU" sz="5600" dirty="0" err="1"/>
              <a:t>площа</a:t>
            </a:r>
            <a:r>
              <a:rPr lang="ru-RU" sz="5600" dirty="0"/>
              <a:t>, 2</a:t>
            </a:r>
            <a:br>
              <a:rPr lang="ru-RU" sz="5600" dirty="0"/>
            </a:br>
            <a:endParaRPr lang="en-US" sz="5600" dirty="0"/>
          </a:p>
          <a:p>
            <a:r>
              <a:rPr lang="ru-RU" sz="5600" dirty="0" err="1"/>
              <a:t>Святошинська</a:t>
            </a:r>
            <a:r>
              <a:rPr lang="ru-RU" sz="5600" dirty="0"/>
              <a:t> </a:t>
            </a:r>
            <a:r>
              <a:rPr lang="ru-RU" sz="5600" dirty="0" err="1"/>
              <a:t>районна</a:t>
            </a:r>
            <a:r>
              <a:rPr lang="ru-RU" sz="5600" dirty="0"/>
              <a:t> у </a:t>
            </a:r>
            <a:r>
              <a:rPr lang="ru-RU" sz="5600" dirty="0" err="1"/>
              <a:t>місті</a:t>
            </a:r>
            <a:r>
              <a:rPr lang="ru-RU" sz="5600" dirty="0"/>
              <a:t> </a:t>
            </a:r>
            <a:r>
              <a:rPr lang="ru-RU" sz="5600" dirty="0" err="1"/>
              <a:t>Києві</a:t>
            </a:r>
            <a:r>
              <a:rPr lang="ru-RU" sz="5600" dirty="0"/>
              <a:t> </a:t>
            </a:r>
            <a:r>
              <a:rPr lang="ru-RU" sz="5600" dirty="0" err="1"/>
              <a:t>державна</a:t>
            </a:r>
            <a:r>
              <a:rPr lang="ru-RU" sz="5600" dirty="0"/>
              <a:t> </a:t>
            </a:r>
            <a:r>
              <a:rPr lang="ru-RU" sz="5600" dirty="0" err="1" smtClean="0"/>
              <a:t>адміністрація</a:t>
            </a:r>
            <a:r>
              <a:rPr lang="ru-RU" sz="5600" dirty="0" smtClean="0"/>
              <a:t>			            </a:t>
            </a:r>
            <a:r>
              <a:rPr lang="ru-RU" sz="5600" dirty="0" err="1" smtClean="0"/>
              <a:t>м.Київ</a:t>
            </a:r>
            <a:r>
              <a:rPr lang="ru-RU" sz="5600" dirty="0"/>
              <a:t>, проспект Перемоги, </a:t>
            </a:r>
            <a:r>
              <a:rPr lang="ru-RU" sz="5600" dirty="0" smtClean="0"/>
              <a:t>97</a:t>
            </a:r>
            <a:r>
              <a:rPr lang="en-US" sz="5600" dirty="0"/>
              <a:t/>
            </a:r>
            <a:br>
              <a:rPr lang="en-US" sz="5600" dirty="0"/>
            </a:br>
            <a:endParaRPr lang="en-US" sz="5600" dirty="0"/>
          </a:p>
          <a:p>
            <a:r>
              <a:rPr lang="ru-RU" sz="5600" dirty="0" err="1"/>
              <a:t>Солом'янська</a:t>
            </a:r>
            <a:r>
              <a:rPr lang="ru-RU" sz="5600" dirty="0"/>
              <a:t> </a:t>
            </a:r>
            <a:r>
              <a:rPr lang="ru-RU" sz="5600" dirty="0" err="1"/>
              <a:t>районна</a:t>
            </a:r>
            <a:r>
              <a:rPr lang="ru-RU" sz="5600" dirty="0"/>
              <a:t> у </a:t>
            </a:r>
            <a:r>
              <a:rPr lang="ru-RU" sz="5600" dirty="0" err="1"/>
              <a:t>місті</a:t>
            </a:r>
            <a:r>
              <a:rPr lang="ru-RU" sz="5600" dirty="0"/>
              <a:t> </a:t>
            </a:r>
            <a:r>
              <a:rPr lang="ru-RU" sz="5600" dirty="0" err="1"/>
              <a:t>Києві</a:t>
            </a:r>
            <a:r>
              <a:rPr lang="ru-RU" sz="5600" dirty="0"/>
              <a:t> </a:t>
            </a:r>
            <a:r>
              <a:rPr lang="ru-RU" sz="5600" dirty="0" err="1"/>
              <a:t>державна</a:t>
            </a:r>
            <a:r>
              <a:rPr lang="ru-RU" sz="5600" dirty="0"/>
              <a:t> </a:t>
            </a:r>
            <a:r>
              <a:rPr lang="ru-RU" sz="5600" dirty="0" err="1" smtClean="0"/>
              <a:t>адміністрація</a:t>
            </a:r>
            <a:r>
              <a:rPr lang="ru-RU" sz="5600" dirty="0" smtClean="0"/>
              <a:t> 			            </a:t>
            </a:r>
            <a:r>
              <a:rPr lang="ru-RU" sz="5600" dirty="0" err="1" smtClean="0"/>
              <a:t>м.Київ</a:t>
            </a:r>
            <a:r>
              <a:rPr lang="ru-RU" sz="5600" dirty="0"/>
              <a:t>, пр. </a:t>
            </a:r>
            <a:r>
              <a:rPr lang="ru-RU" sz="5600" dirty="0" err="1"/>
              <a:t>Повітрофлотський</a:t>
            </a:r>
            <a:r>
              <a:rPr lang="ru-RU" sz="5600" dirty="0"/>
              <a:t>, 41</a:t>
            </a:r>
            <a:br>
              <a:rPr lang="ru-RU" sz="5600" dirty="0"/>
            </a:br>
            <a:r>
              <a:rPr lang="uk-UA" sz="5600" dirty="0" smtClean="0"/>
              <a:t> </a:t>
            </a:r>
            <a:endParaRPr lang="en-US" sz="5600" dirty="0"/>
          </a:p>
          <a:p>
            <a:r>
              <a:rPr lang="ru-RU" sz="6400" b="1" dirty="0" err="1">
                <a:solidFill>
                  <a:schemeClr val="tx1"/>
                </a:solidFill>
              </a:rPr>
              <a:t>Шевченківська</a:t>
            </a:r>
            <a:r>
              <a:rPr lang="ru-RU" sz="6400" b="1" dirty="0">
                <a:solidFill>
                  <a:schemeClr val="tx1"/>
                </a:solidFill>
              </a:rPr>
              <a:t> </a:t>
            </a:r>
            <a:r>
              <a:rPr lang="ru-RU" sz="6400" b="1" dirty="0" err="1">
                <a:solidFill>
                  <a:schemeClr val="tx1"/>
                </a:solidFill>
              </a:rPr>
              <a:t>районна</a:t>
            </a:r>
            <a:r>
              <a:rPr lang="ru-RU" sz="6400" b="1" dirty="0">
                <a:solidFill>
                  <a:schemeClr val="tx1"/>
                </a:solidFill>
              </a:rPr>
              <a:t> у </a:t>
            </a:r>
            <a:r>
              <a:rPr lang="ru-RU" sz="6400" b="1" dirty="0" err="1">
                <a:solidFill>
                  <a:schemeClr val="tx1"/>
                </a:solidFill>
              </a:rPr>
              <a:t>місті</a:t>
            </a:r>
            <a:r>
              <a:rPr lang="ru-RU" sz="6400" b="1" dirty="0">
                <a:solidFill>
                  <a:schemeClr val="tx1"/>
                </a:solidFill>
              </a:rPr>
              <a:t> </a:t>
            </a:r>
            <a:r>
              <a:rPr lang="ru-RU" sz="6400" b="1" dirty="0" err="1">
                <a:solidFill>
                  <a:schemeClr val="tx1"/>
                </a:solidFill>
              </a:rPr>
              <a:t>Києві</a:t>
            </a:r>
            <a:r>
              <a:rPr lang="ru-RU" sz="6400" b="1" dirty="0">
                <a:solidFill>
                  <a:schemeClr val="tx1"/>
                </a:solidFill>
              </a:rPr>
              <a:t> </a:t>
            </a:r>
            <a:r>
              <a:rPr lang="ru-RU" sz="6400" b="1" dirty="0" err="1">
                <a:solidFill>
                  <a:schemeClr val="tx1"/>
                </a:solidFill>
              </a:rPr>
              <a:t>державна</a:t>
            </a:r>
            <a:r>
              <a:rPr lang="ru-RU" sz="6400" b="1" dirty="0">
                <a:solidFill>
                  <a:schemeClr val="tx1"/>
                </a:solidFill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</a:rPr>
              <a:t>адміністрація</a:t>
            </a:r>
            <a:r>
              <a:rPr lang="ru-RU" sz="6400" b="1" dirty="0" smtClean="0">
                <a:solidFill>
                  <a:schemeClr val="tx1"/>
                </a:solidFill>
              </a:rPr>
              <a:t>:   </a:t>
            </a:r>
            <a:r>
              <a:rPr lang="ru-RU" sz="6400" b="1" dirty="0" err="1" smtClean="0">
                <a:solidFill>
                  <a:schemeClr val="tx1"/>
                </a:solidFill>
              </a:rPr>
              <a:t>м.Київ</a:t>
            </a:r>
            <a:r>
              <a:rPr lang="ru-RU" sz="6400" b="1" dirty="0">
                <a:solidFill>
                  <a:schemeClr val="tx1"/>
                </a:solidFill>
              </a:rPr>
              <a:t>, </a:t>
            </a:r>
            <a:r>
              <a:rPr lang="ru-RU" sz="6400" b="1" dirty="0" smtClean="0">
                <a:solidFill>
                  <a:schemeClr val="tx1"/>
                </a:solidFill>
              </a:rPr>
              <a:t>бульвар Т.</a:t>
            </a:r>
            <a:r>
              <a:rPr lang="en-US" sz="6400" b="1" dirty="0" smtClean="0">
                <a:solidFill>
                  <a:schemeClr val="tx1"/>
                </a:solidFill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</a:rPr>
              <a:t>Шевченка</a:t>
            </a:r>
            <a:r>
              <a:rPr lang="ru-RU" sz="6400" b="1" dirty="0" smtClean="0">
                <a:solidFill>
                  <a:schemeClr val="tx1"/>
                </a:solidFill>
              </a:rPr>
              <a:t>,  26/4, </a:t>
            </a:r>
            <a:r>
              <a:rPr lang="ru-RU" sz="6400" b="1" dirty="0" err="1" smtClean="0">
                <a:solidFill>
                  <a:schemeClr val="tx1"/>
                </a:solidFill>
              </a:rPr>
              <a:t>каб</a:t>
            </a:r>
            <a:r>
              <a:rPr lang="ru-RU" sz="6400" b="1" dirty="0" smtClean="0">
                <a:solidFill>
                  <a:schemeClr val="tx1"/>
                </a:solidFill>
              </a:rPr>
              <a:t> . 106,                               </a:t>
            </a:r>
            <a:r>
              <a:rPr lang="uk-UA" sz="6400" b="1" dirty="0" smtClean="0">
                <a:solidFill>
                  <a:schemeClr val="tx1"/>
                </a:solidFill>
              </a:rPr>
              <a:t>І поверх, </a:t>
            </a:r>
            <a:r>
              <a:rPr lang="uk-UA" sz="6400" b="1" u="sng" dirty="0" smtClean="0">
                <a:solidFill>
                  <a:schemeClr val="tx1"/>
                </a:solidFill>
              </a:rPr>
              <a:t>тел. 234 13 54,  </a:t>
            </a:r>
            <a:r>
              <a:rPr lang="ru-RU" sz="6400" dirty="0" err="1" smtClean="0">
                <a:solidFill>
                  <a:schemeClr val="tx1"/>
                </a:solidFill>
              </a:rPr>
              <a:t>з</a:t>
            </a:r>
            <a:r>
              <a:rPr lang="ru-RU" sz="6400" dirty="0" smtClean="0">
                <a:solidFill>
                  <a:schemeClr val="tx1"/>
                </a:solidFill>
              </a:rPr>
              <a:t> 9-00 до 18-00, </a:t>
            </a:r>
            <a:r>
              <a:rPr lang="ru-RU" sz="6400" dirty="0" err="1" smtClean="0">
                <a:solidFill>
                  <a:schemeClr val="tx1"/>
                </a:solidFill>
              </a:rPr>
              <a:t>п'ятниця</a:t>
            </a:r>
            <a:r>
              <a:rPr lang="ru-RU" sz="6400" dirty="0" smtClean="0">
                <a:solidFill>
                  <a:schemeClr val="tx1"/>
                </a:solidFill>
              </a:rPr>
              <a:t>: </a:t>
            </a:r>
            <a:r>
              <a:rPr lang="ru-RU" sz="6400" dirty="0" err="1" smtClean="0">
                <a:solidFill>
                  <a:schemeClr val="tx1"/>
                </a:solidFill>
              </a:rPr>
              <a:t>з</a:t>
            </a:r>
            <a:r>
              <a:rPr lang="ru-RU" sz="6400" dirty="0" smtClean="0">
                <a:solidFill>
                  <a:schemeClr val="tx1"/>
                </a:solidFill>
              </a:rPr>
              <a:t> 9-00 до 16-45, </a:t>
            </a:r>
            <a:r>
              <a:rPr lang="ru-RU" sz="6400" dirty="0" err="1" smtClean="0">
                <a:solidFill>
                  <a:schemeClr val="tx1"/>
                </a:solidFill>
              </a:rPr>
              <a:t>обідня</a:t>
            </a:r>
            <a:r>
              <a:rPr lang="ru-RU" sz="6400" dirty="0" smtClean="0">
                <a:solidFill>
                  <a:schemeClr val="tx1"/>
                </a:solidFill>
              </a:rPr>
              <a:t> </a:t>
            </a:r>
            <a:r>
              <a:rPr lang="ru-RU" sz="6400" dirty="0" err="1" smtClean="0">
                <a:solidFill>
                  <a:schemeClr val="tx1"/>
                </a:solidFill>
              </a:rPr>
              <a:t>перерва</a:t>
            </a:r>
            <a:r>
              <a:rPr lang="ru-RU" sz="6400" dirty="0" smtClean="0">
                <a:solidFill>
                  <a:schemeClr val="tx1"/>
                </a:solidFill>
              </a:rPr>
              <a:t>: </a:t>
            </a:r>
            <a:r>
              <a:rPr lang="ru-RU" sz="6400" dirty="0" err="1" smtClean="0">
                <a:solidFill>
                  <a:schemeClr val="tx1"/>
                </a:solidFill>
              </a:rPr>
              <a:t>з</a:t>
            </a:r>
            <a:r>
              <a:rPr lang="ru-RU" sz="6400" dirty="0" smtClean="0">
                <a:solidFill>
                  <a:schemeClr val="tx1"/>
                </a:solidFill>
              </a:rPr>
              <a:t> 13-00 до 14-00</a:t>
            </a:r>
            <a:endParaRPr lang="ru-RU" sz="6400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5600" dirty="0"/>
              <a:t/>
            </a:r>
            <a:br>
              <a:rPr lang="ru-RU" sz="5600" dirty="0"/>
            </a:br>
            <a:r>
              <a:rPr lang="uk-UA" sz="5600" dirty="0" smtClean="0"/>
              <a:t> </a:t>
            </a:r>
            <a:endParaRPr lang="en-US" sz="5600" dirty="0"/>
          </a:p>
          <a:p>
            <a:endParaRPr lang="ru-RU" sz="5600" dirty="0"/>
          </a:p>
        </p:txBody>
      </p:sp>
    </p:spTree>
    <p:extLst>
      <p:ext uri="{BB962C8B-B14F-4D97-AF65-F5344CB8AC3E}">
        <p14:creationId xmlns="" xmlns:p14="http://schemas.microsoft.com/office/powerpoint/2010/main" val="3178396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2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 smtClean="0"/>
              <a:t>Перелік документів:</a:t>
            </a:r>
            <a:endParaRPr lang="ru-RU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31653"/>
            <a:ext cx="10515600" cy="5693433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4300" dirty="0" err="1"/>
              <a:t>н</a:t>
            </a:r>
            <a:r>
              <a:rPr lang="ru-RU" sz="4300" dirty="0" err="1" smtClean="0"/>
              <a:t>отаріально</a:t>
            </a:r>
            <a:r>
              <a:rPr lang="ru-RU" sz="4300" dirty="0" smtClean="0"/>
              <a:t> </a:t>
            </a:r>
            <a:r>
              <a:rPr lang="ru-RU" sz="4300" dirty="0" err="1"/>
              <a:t>посвідчена</a:t>
            </a:r>
            <a:r>
              <a:rPr lang="ru-RU" sz="4300" dirty="0"/>
              <a:t> </a:t>
            </a:r>
            <a:r>
              <a:rPr lang="ru-RU" sz="4300" dirty="0" err="1"/>
              <a:t>заява</a:t>
            </a:r>
            <a:r>
              <a:rPr lang="ru-RU" sz="4300" dirty="0"/>
              <a:t> </a:t>
            </a:r>
            <a:r>
              <a:rPr lang="ru-RU" sz="4300" dirty="0" err="1"/>
              <a:t>подається</a:t>
            </a:r>
            <a:r>
              <a:rPr lang="ru-RU" sz="4300" dirty="0"/>
              <a:t> </a:t>
            </a:r>
            <a:r>
              <a:rPr lang="ru-RU" sz="4300" dirty="0" err="1"/>
              <a:t>особисто</a:t>
            </a:r>
            <a:r>
              <a:rPr lang="ru-RU" sz="4300" dirty="0"/>
              <a:t> </a:t>
            </a:r>
            <a:r>
              <a:rPr lang="ru-RU" sz="4300" dirty="0" err="1"/>
              <a:t>уповноваженим</a:t>
            </a:r>
            <a:r>
              <a:rPr lang="ru-RU" sz="4300" dirty="0"/>
              <a:t> членом </a:t>
            </a:r>
            <a:r>
              <a:rPr lang="ru-RU" sz="4300" dirty="0" err="1"/>
              <a:t>сім'ї</a:t>
            </a:r>
            <a:r>
              <a:rPr lang="ru-RU" sz="4300" dirty="0"/>
              <a:t> </a:t>
            </a:r>
            <a:r>
              <a:rPr lang="ru-RU" sz="4300" dirty="0" err="1"/>
              <a:t>загиблого</a:t>
            </a:r>
            <a:r>
              <a:rPr lang="ru-RU" sz="4300" dirty="0"/>
              <a:t> </a:t>
            </a:r>
            <a:r>
              <a:rPr lang="ru-RU" sz="4300" dirty="0" err="1"/>
              <a:t>киянина</a:t>
            </a:r>
            <a:r>
              <a:rPr lang="ru-RU" sz="4300" dirty="0"/>
              <a:t> - </a:t>
            </a:r>
            <a:r>
              <a:rPr lang="ru-RU" sz="4300" dirty="0" err="1"/>
              <a:t>учасника</a:t>
            </a:r>
            <a:r>
              <a:rPr lang="ru-RU" sz="4300" dirty="0"/>
              <a:t> </a:t>
            </a:r>
            <a:r>
              <a:rPr lang="ru-RU" sz="4300" dirty="0" err="1"/>
              <a:t>антитерористичної</a:t>
            </a:r>
            <a:r>
              <a:rPr lang="ru-RU" sz="4300" dirty="0"/>
              <a:t> </a:t>
            </a:r>
            <a:r>
              <a:rPr lang="ru-RU" sz="4300" dirty="0" err="1"/>
              <a:t>операції</a:t>
            </a:r>
            <a:r>
              <a:rPr lang="ru-RU" sz="4300" dirty="0"/>
              <a:t>, </a:t>
            </a:r>
            <a:r>
              <a:rPr lang="ru-RU" sz="4300" dirty="0" err="1"/>
              <a:t>який</a:t>
            </a:r>
            <a:r>
              <a:rPr lang="ru-RU" sz="4300" dirty="0"/>
              <a:t> </a:t>
            </a:r>
            <a:r>
              <a:rPr lang="ru-RU" sz="4300" dirty="0" err="1"/>
              <a:t>визначається</a:t>
            </a:r>
            <a:r>
              <a:rPr lang="ru-RU" sz="4300" dirty="0"/>
              <a:t> за </a:t>
            </a:r>
            <a:r>
              <a:rPr lang="ru-RU" sz="4300" dirty="0" err="1"/>
              <a:t>взаємною</a:t>
            </a:r>
            <a:r>
              <a:rPr lang="ru-RU" sz="4300" dirty="0"/>
              <a:t> </a:t>
            </a:r>
            <a:r>
              <a:rPr lang="ru-RU" sz="4300" dirty="0" err="1"/>
              <a:t>нотаріально</a:t>
            </a:r>
            <a:r>
              <a:rPr lang="ru-RU" sz="4300" dirty="0"/>
              <a:t> </a:t>
            </a:r>
            <a:r>
              <a:rPr lang="ru-RU" sz="4300" dirty="0" err="1"/>
              <a:t>посвідченою</a:t>
            </a:r>
            <a:r>
              <a:rPr lang="ru-RU" sz="4300" dirty="0"/>
              <a:t> </a:t>
            </a:r>
            <a:r>
              <a:rPr lang="ru-RU" sz="4300" dirty="0" err="1"/>
              <a:t>згодою</a:t>
            </a:r>
            <a:r>
              <a:rPr lang="ru-RU" sz="4300" dirty="0"/>
              <a:t> </a:t>
            </a:r>
            <a:r>
              <a:rPr lang="ru-RU" sz="4300" dirty="0" err="1"/>
              <a:t>всіх</a:t>
            </a:r>
            <a:r>
              <a:rPr lang="ru-RU" sz="4300" dirty="0"/>
              <a:t> </a:t>
            </a:r>
            <a:r>
              <a:rPr lang="ru-RU" sz="4300" dirty="0" err="1"/>
              <a:t>членів</a:t>
            </a:r>
            <a:r>
              <a:rPr lang="ru-RU" sz="4300" dirty="0"/>
              <a:t> </a:t>
            </a:r>
            <a:r>
              <a:rPr lang="ru-RU" sz="4300" dirty="0" err="1" smtClean="0"/>
              <a:t>сім'ї</a:t>
            </a:r>
            <a:r>
              <a:rPr lang="ru-RU" sz="4300" dirty="0" smtClean="0"/>
              <a:t>;</a:t>
            </a:r>
          </a:p>
          <a:p>
            <a:pPr algn="just"/>
            <a:r>
              <a:rPr lang="ru-RU" sz="4300" dirty="0" smtClean="0"/>
              <a:t> </a:t>
            </a:r>
            <a:r>
              <a:rPr lang="ru-RU" sz="4300" dirty="0" err="1" smtClean="0"/>
              <a:t>копія</a:t>
            </a:r>
            <a:r>
              <a:rPr lang="ru-RU" sz="4300" dirty="0" smtClean="0"/>
              <a:t> </a:t>
            </a:r>
            <a:r>
              <a:rPr lang="ru-RU" sz="4300" dirty="0"/>
              <a:t>паспорта </a:t>
            </a:r>
            <a:r>
              <a:rPr lang="ru-RU" sz="4300" dirty="0" err="1"/>
              <a:t>громадянина</a:t>
            </a:r>
            <a:r>
              <a:rPr lang="ru-RU" sz="4300" dirty="0"/>
              <a:t> </a:t>
            </a:r>
            <a:r>
              <a:rPr lang="ru-RU" sz="4300" dirty="0" err="1"/>
              <a:t>України</a:t>
            </a:r>
            <a:r>
              <a:rPr lang="ru-RU" sz="4300" dirty="0"/>
              <a:t>;</a:t>
            </a:r>
          </a:p>
          <a:p>
            <a:pPr algn="just"/>
            <a:r>
              <a:rPr lang="ru-RU" sz="4300" dirty="0" err="1"/>
              <a:t>копія</a:t>
            </a:r>
            <a:r>
              <a:rPr lang="ru-RU" sz="4300" dirty="0"/>
              <a:t> документа, </a:t>
            </a:r>
            <a:r>
              <a:rPr lang="ru-RU" sz="4300" dirty="0" err="1"/>
              <a:t>що</a:t>
            </a:r>
            <a:r>
              <a:rPr lang="ru-RU" sz="4300" dirty="0"/>
              <a:t> </a:t>
            </a:r>
            <a:r>
              <a:rPr lang="ru-RU" sz="4300" dirty="0" err="1"/>
              <a:t>підтверджує</a:t>
            </a:r>
            <a:r>
              <a:rPr lang="ru-RU" sz="4300" dirty="0"/>
              <a:t> </a:t>
            </a:r>
            <a:r>
              <a:rPr lang="ru-RU" sz="4300" dirty="0" err="1"/>
              <a:t>реєстрацію</a:t>
            </a:r>
            <a:r>
              <a:rPr lang="ru-RU" sz="4300" dirty="0"/>
              <a:t> у Державному </a:t>
            </a:r>
            <a:r>
              <a:rPr lang="ru-RU" sz="4300" dirty="0" err="1"/>
              <a:t>реєстрі</a:t>
            </a:r>
            <a:r>
              <a:rPr lang="ru-RU" sz="4300" dirty="0"/>
              <a:t> </a:t>
            </a:r>
            <a:r>
              <a:rPr lang="ru-RU" sz="4300" dirty="0" err="1"/>
              <a:t>фізичних</a:t>
            </a:r>
            <a:r>
              <a:rPr lang="ru-RU" sz="4300" dirty="0"/>
              <a:t> </a:t>
            </a:r>
            <a:r>
              <a:rPr lang="ru-RU" sz="4300" dirty="0" err="1"/>
              <a:t>осіб</a:t>
            </a:r>
            <a:r>
              <a:rPr lang="ru-RU" sz="4300" dirty="0"/>
              <a:t> - </a:t>
            </a:r>
            <a:r>
              <a:rPr lang="ru-RU" sz="4300" dirty="0" err="1"/>
              <a:t>платників</a:t>
            </a:r>
            <a:r>
              <a:rPr lang="ru-RU" sz="4300" dirty="0"/>
              <a:t> </a:t>
            </a:r>
            <a:r>
              <a:rPr lang="ru-RU" sz="4300" dirty="0" err="1"/>
              <a:t>податків</a:t>
            </a:r>
            <a:endParaRPr lang="ru-RU" sz="4300" dirty="0"/>
          </a:p>
          <a:p>
            <a:pPr algn="just"/>
            <a:r>
              <a:rPr lang="ru-RU" sz="4300" dirty="0" err="1"/>
              <a:t>копія</a:t>
            </a:r>
            <a:r>
              <a:rPr lang="ru-RU" sz="4300" dirty="0"/>
              <a:t> </a:t>
            </a:r>
            <a:r>
              <a:rPr lang="ru-RU" sz="4300" dirty="0" err="1"/>
              <a:t>посвідчення</a:t>
            </a:r>
            <a:r>
              <a:rPr lang="ru-RU" sz="4300" dirty="0"/>
              <a:t> </a:t>
            </a:r>
            <a:r>
              <a:rPr lang="ru-RU" sz="4300" dirty="0" err="1"/>
              <a:t>встановленого</a:t>
            </a:r>
            <a:r>
              <a:rPr lang="ru-RU" sz="4300" dirty="0"/>
              <a:t> </a:t>
            </a:r>
            <a:r>
              <a:rPr lang="ru-RU" sz="4300" dirty="0" err="1"/>
              <a:t>зразка</a:t>
            </a:r>
            <a:r>
              <a:rPr lang="ru-RU" sz="4300" dirty="0"/>
              <a:t>, </a:t>
            </a:r>
            <a:r>
              <a:rPr lang="ru-RU" sz="4300" dirty="0" err="1"/>
              <a:t>що</a:t>
            </a:r>
            <a:r>
              <a:rPr lang="ru-RU" sz="4300" dirty="0"/>
              <a:t> </a:t>
            </a:r>
            <a:r>
              <a:rPr lang="ru-RU" sz="4300" dirty="0" err="1"/>
              <a:t>підтверджує</a:t>
            </a:r>
            <a:r>
              <a:rPr lang="ru-RU" sz="4300" dirty="0"/>
              <a:t> статус особи як члена </a:t>
            </a:r>
            <a:r>
              <a:rPr lang="ru-RU" sz="4300" dirty="0" err="1"/>
              <a:t>сім'ї</a:t>
            </a:r>
            <a:r>
              <a:rPr lang="ru-RU" sz="4300" dirty="0"/>
              <a:t> </a:t>
            </a:r>
            <a:r>
              <a:rPr lang="ru-RU" sz="4300" dirty="0" err="1"/>
              <a:t>загиблого</a:t>
            </a:r>
            <a:r>
              <a:rPr lang="ru-RU" sz="4300" dirty="0"/>
              <a:t>;</a:t>
            </a:r>
          </a:p>
          <a:p>
            <a:pPr algn="just"/>
            <a:r>
              <a:rPr lang="ru-RU" sz="4300" dirty="0" err="1"/>
              <a:t>копія</a:t>
            </a:r>
            <a:r>
              <a:rPr lang="ru-RU" sz="4300" dirty="0"/>
              <a:t> </a:t>
            </a:r>
            <a:r>
              <a:rPr lang="ru-RU" sz="4300" dirty="0" err="1"/>
              <a:t>свідоцтва</a:t>
            </a:r>
            <a:r>
              <a:rPr lang="ru-RU" sz="4300" dirty="0"/>
              <a:t> про смерть </a:t>
            </a:r>
            <a:r>
              <a:rPr lang="ru-RU" sz="4300" dirty="0" err="1"/>
              <a:t>загиблого</a:t>
            </a:r>
            <a:r>
              <a:rPr lang="ru-RU" sz="4300" dirty="0"/>
              <a:t>;</a:t>
            </a:r>
          </a:p>
          <a:p>
            <a:pPr algn="just"/>
            <a:r>
              <a:rPr lang="ru-RU" sz="4300" dirty="0" err="1"/>
              <a:t>копії</a:t>
            </a:r>
            <a:r>
              <a:rPr lang="ru-RU" sz="4300" dirty="0"/>
              <a:t> </a:t>
            </a:r>
            <a:r>
              <a:rPr lang="ru-RU" sz="4300" dirty="0" err="1"/>
              <a:t>документів</a:t>
            </a:r>
            <a:r>
              <a:rPr lang="ru-RU" sz="4300" dirty="0"/>
              <a:t>, </a:t>
            </a:r>
            <a:r>
              <a:rPr lang="ru-RU" sz="4300" dirty="0" err="1"/>
              <a:t>які</a:t>
            </a:r>
            <a:r>
              <a:rPr lang="ru-RU" sz="4300" dirty="0"/>
              <a:t> </a:t>
            </a:r>
            <a:r>
              <a:rPr lang="ru-RU" sz="4300" dirty="0" err="1"/>
              <a:t>підтверджують</a:t>
            </a:r>
            <a:r>
              <a:rPr lang="ru-RU" sz="4300" dirty="0"/>
              <a:t> </a:t>
            </a:r>
            <a:r>
              <a:rPr lang="ru-RU" sz="4300" dirty="0" err="1"/>
              <a:t>родинні</a:t>
            </a:r>
            <a:r>
              <a:rPr lang="ru-RU" sz="4300" dirty="0"/>
              <a:t> </a:t>
            </a:r>
            <a:r>
              <a:rPr lang="ru-RU" sz="4300" dirty="0" err="1"/>
              <a:t>стосунки</a:t>
            </a:r>
            <a:r>
              <a:rPr lang="ru-RU" sz="4300" dirty="0"/>
              <a:t> </a:t>
            </a:r>
            <a:r>
              <a:rPr lang="ru-RU" sz="4300" dirty="0" err="1"/>
              <a:t>із</a:t>
            </a:r>
            <a:r>
              <a:rPr lang="ru-RU" sz="4300" dirty="0"/>
              <a:t> </a:t>
            </a:r>
            <a:r>
              <a:rPr lang="ru-RU" sz="4300" dirty="0" err="1"/>
              <a:t>загиблим</a:t>
            </a:r>
            <a:r>
              <a:rPr lang="ru-RU" sz="4300" dirty="0"/>
              <a:t> (</a:t>
            </a:r>
            <a:r>
              <a:rPr lang="ru-RU" sz="4300" dirty="0" err="1"/>
              <a:t>свідоцтво</a:t>
            </a:r>
            <a:r>
              <a:rPr lang="ru-RU" sz="4300" dirty="0"/>
              <a:t> про </a:t>
            </a:r>
            <a:r>
              <a:rPr lang="ru-RU" sz="4300" dirty="0" err="1"/>
              <a:t>шлюб</a:t>
            </a:r>
            <a:r>
              <a:rPr lang="ru-RU" sz="4300" dirty="0"/>
              <a:t>, </a:t>
            </a:r>
            <a:r>
              <a:rPr lang="ru-RU" sz="4300" dirty="0" err="1"/>
              <a:t>свідоцтво</a:t>
            </a:r>
            <a:r>
              <a:rPr lang="ru-RU" sz="4300" dirty="0"/>
              <a:t> про </a:t>
            </a:r>
            <a:r>
              <a:rPr lang="ru-RU" sz="4300" dirty="0" err="1"/>
              <a:t>народження</a:t>
            </a:r>
            <a:r>
              <a:rPr lang="ru-RU" sz="4300" dirty="0"/>
              <a:t> </a:t>
            </a:r>
            <a:r>
              <a:rPr lang="ru-RU" sz="4300" dirty="0" err="1"/>
              <a:t>тощо</a:t>
            </a:r>
            <a:r>
              <a:rPr lang="ru-RU" sz="4300" dirty="0"/>
              <a:t>);</a:t>
            </a:r>
          </a:p>
          <a:p>
            <a:pPr algn="just"/>
            <a:r>
              <a:rPr lang="ru-RU" sz="4300" dirty="0" err="1"/>
              <a:t>довідка</a:t>
            </a:r>
            <a:r>
              <a:rPr lang="ru-RU" sz="4300" dirty="0"/>
              <a:t>, </a:t>
            </a:r>
            <a:r>
              <a:rPr lang="ru-RU" sz="4300" dirty="0" err="1"/>
              <a:t>що</a:t>
            </a:r>
            <a:r>
              <a:rPr lang="ru-RU" sz="4300" dirty="0"/>
              <a:t> </a:t>
            </a:r>
            <a:r>
              <a:rPr lang="ru-RU" sz="4300" dirty="0" err="1"/>
              <a:t>підтверджує</a:t>
            </a:r>
            <a:r>
              <a:rPr lang="ru-RU" sz="4300" dirty="0"/>
              <a:t> </a:t>
            </a:r>
            <a:r>
              <a:rPr lang="ru-RU" sz="4300" dirty="0" err="1"/>
              <a:t>реєстрацію</a:t>
            </a:r>
            <a:r>
              <a:rPr lang="ru-RU" sz="4300" dirty="0"/>
              <a:t> </a:t>
            </a:r>
            <a:r>
              <a:rPr lang="ru-RU" sz="4300" dirty="0" err="1"/>
              <a:t>місця</a:t>
            </a:r>
            <a:r>
              <a:rPr lang="ru-RU" sz="4300" dirty="0"/>
              <a:t> </a:t>
            </a:r>
            <a:r>
              <a:rPr lang="ru-RU" sz="4300" dirty="0" err="1"/>
              <a:t>проживання</a:t>
            </a:r>
            <a:r>
              <a:rPr lang="ru-RU" sz="4300" dirty="0"/>
              <a:t> </a:t>
            </a:r>
            <a:r>
              <a:rPr lang="ru-RU" sz="4300" dirty="0" err="1"/>
              <a:t>заявника</a:t>
            </a:r>
            <a:r>
              <a:rPr lang="ru-RU" sz="4300" dirty="0"/>
              <a:t> у </a:t>
            </a:r>
            <a:r>
              <a:rPr lang="ru-RU" sz="4300" dirty="0" err="1"/>
              <a:t>місті</a:t>
            </a:r>
            <a:r>
              <a:rPr lang="ru-RU" sz="4300" dirty="0"/>
              <a:t> </a:t>
            </a:r>
            <a:r>
              <a:rPr lang="ru-RU" sz="4300" dirty="0" err="1"/>
              <a:t>Києві</a:t>
            </a:r>
            <a:r>
              <a:rPr lang="ru-RU" sz="4300" dirty="0"/>
              <a:t> на день </a:t>
            </a:r>
            <a:r>
              <a:rPr lang="ru-RU" sz="4300" dirty="0" err="1"/>
              <a:t>загибелі</a:t>
            </a:r>
            <a:r>
              <a:rPr lang="ru-RU" sz="4300" dirty="0"/>
              <a:t> </a:t>
            </a:r>
            <a:r>
              <a:rPr lang="ru-RU" sz="4300" dirty="0" err="1"/>
              <a:t>киянина</a:t>
            </a:r>
            <a:r>
              <a:rPr lang="ru-RU" sz="4300" dirty="0"/>
              <a:t> - </a:t>
            </a:r>
            <a:r>
              <a:rPr lang="ru-RU" sz="4300" dirty="0" err="1"/>
              <a:t>учасника</a:t>
            </a:r>
            <a:r>
              <a:rPr lang="ru-RU" sz="4300" dirty="0"/>
              <a:t> </a:t>
            </a:r>
            <a:r>
              <a:rPr lang="ru-RU" sz="4300" dirty="0" err="1"/>
              <a:t>антитерористичної</a:t>
            </a:r>
            <a:r>
              <a:rPr lang="ru-RU" sz="4300" dirty="0"/>
              <a:t> </a:t>
            </a:r>
            <a:r>
              <a:rPr lang="ru-RU" sz="4300" dirty="0" err="1"/>
              <a:t>операції</a:t>
            </a:r>
            <a:r>
              <a:rPr lang="ru-RU" sz="4300" dirty="0"/>
              <a:t> та </a:t>
            </a:r>
            <a:r>
              <a:rPr lang="ru-RU" sz="4300" dirty="0" err="1"/>
              <a:t>подачі</a:t>
            </a:r>
            <a:r>
              <a:rPr lang="ru-RU" sz="4300" dirty="0"/>
              <a:t> заяви;</a:t>
            </a:r>
          </a:p>
          <a:p>
            <a:pPr algn="just"/>
            <a:r>
              <a:rPr lang="ru-RU" sz="4300" dirty="0" err="1"/>
              <a:t>копії</a:t>
            </a:r>
            <a:r>
              <a:rPr lang="ru-RU" sz="4300" dirty="0"/>
              <a:t> </a:t>
            </a:r>
            <a:r>
              <a:rPr lang="ru-RU" sz="4300" dirty="0" err="1"/>
              <a:t>документів</a:t>
            </a:r>
            <a:r>
              <a:rPr lang="ru-RU" sz="4300" dirty="0"/>
              <a:t> про </a:t>
            </a:r>
            <a:r>
              <a:rPr lang="ru-RU" sz="4300" dirty="0" err="1"/>
              <a:t>безпосередню</a:t>
            </a:r>
            <a:r>
              <a:rPr lang="ru-RU" sz="4300" dirty="0"/>
              <a:t> участь </a:t>
            </a:r>
            <a:r>
              <a:rPr lang="ru-RU" sz="4300" dirty="0" err="1"/>
              <a:t>загиблого</a:t>
            </a:r>
            <a:r>
              <a:rPr lang="ru-RU" sz="4300" dirty="0"/>
              <a:t> в </a:t>
            </a:r>
            <a:r>
              <a:rPr lang="ru-RU" sz="4300" dirty="0" err="1"/>
              <a:t>антитерористичній</a:t>
            </a:r>
            <a:r>
              <a:rPr lang="ru-RU" sz="4300" dirty="0"/>
              <a:t> </a:t>
            </a:r>
            <a:r>
              <a:rPr lang="ru-RU" sz="4300" dirty="0" err="1"/>
              <a:t>операції</a:t>
            </a:r>
            <a:r>
              <a:rPr lang="ru-RU" sz="4300" dirty="0"/>
              <a:t>, </a:t>
            </a:r>
            <a:r>
              <a:rPr lang="ru-RU" sz="4300" dirty="0" err="1"/>
              <a:t>забезпеченні</a:t>
            </a:r>
            <a:r>
              <a:rPr lang="ru-RU" sz="4300" dirty="0"/>
              <a:t> </a:t>
            </a:r>
            <a:r>
              <a:rPr lang="ru-RU" sz="4300" dirty="0" err="1"/>
              <a:t>її</a:t>
            </a:r>
            <a:r>
              <a:rPr lang="ru-RU" sz="4300" dirty="0"/>
              <a:t> </a:t>
            </a:r>
            <a:r>
              <a:rPr lang="ru-RU" sz="4300" dirty="0" err="1"/>
              <a:t>проведення</a:t>
            </a:r>
            <a:r>
              <a:rPr lang="ru-RU" sz="4300" dirty="0"/>
              <a:t>, </a:t>
            </a:r>
            <a:r>
              <a:rPr lang="ru-RU" sz="4300" dirty="0" err="1"/>
              <a:t>перебуваючи</a:t>
            </a:r>
            <a:r>
              <a:rPr lang="ru-RU" sz="4300" dirty="0"/>
              <a:t> </a:t>
            </a:r>
            <a:r>
              <a:rPr lang="ru-RU" sz="4300" dirty="0" err="1"/>
              <a:t>безпосередньо</a:t>
            </a:r>
            <a:r>
              <a:rPr lang="ru-RU" sz="4300" dirty="0"/>
              <a:t> в районах </a:t>
            </a:r>
            <a:r>
              <a:rPr lang="ru-RU" sz="4300" dirty="0" err="1"/>
              <a:t>антитерористичної</a:t>
            </a:r>
            <a:r>
              <a:rPr lang="ru-RU" sz="4300" dirty="0"/>
              <a:t> </a:t>
            </a:r>
            <a:r>
              <a:rPr lang="ru-RU" sz="4300" dirty="0" err="1"/>
              <a:t>операції</a:t>
            </a:r>
            <a:r>
              <a:rPr lang="ru-RU" sz="4300" dirty="0"/>
              <a:t> у </a:t>
            </a:r>
            <a:r>
              <a:rPr lang="ru-RU" sz="4300" dirty="0" err="1"/>
              <a:t>період</a:t>
            </a:r>
            <a:r>
              <a:rPr lang="ru-RU" sz="4300" dirty="0"/>
              <a:t> </a:t>
            </a:r>
            <a:r>
              <a:rPr lang="ru-RU" sz="4300" dirty="0" err="1"/>
              <a:t>її</a:t>
            </a:r>
            <a:r>
              <a:rPr lang="ru-RU" sz="4300" dirty="0"/>
              <a:t> </a:t>
            </a:r>
            <a:r>
              <a:rPr lang="ru-RU" sz="4300" dirty="0" err="1"/>
              <a:t>проведення</a:t>
            </a:r>
            <a:r>
              <a:rPr lang="ru-RU" sz="4300" dirty="0"/>
              <a:t>, у </a:t>
            </a:r>
            <a:r>
              <a:rPr lang="ru-RU" sz="4300" dirty="0" err="1"/>
              <a:t>здійсненні</a:t>
            </a:r>
            <a:r>
              <a:rPr lang="ru-RU" sz="4300" dirty="0"/>
              <a:t> </a:t>
            </a:r>
            <a:r>
              <a:rPr lang="ru-RU" sz="4300" dirty="0" err="1"/>
              <a:t>заходів</a:t>
            </a:r>
            <a:r>
              <a:rPr lang="ru-RU" sz="4300" dirty="0"/>
              <a:t> </a:t>
            </a:r>
            <a:r>
              <a:rPr lang="ru-RU" sz="4300" dirty="0" err="1"/>
              <a:t>із</a:t>
            </a:r>
            <a:r>
              <a:rPr lang="ru-RU" sz="4300" dirty="0"/>
              <a:t> </a:t>
            </a:r>
            <a:r>
              <a:rPr lang="ru-RU" sz="4300" dirty="0" err="1"/>
              <a:t>забезпечення</a:t>
            </a:r>
            <a:r>
              <a:rPr lang="ru-RU" sz="4300" dirty="0"/>
              <a:t> </a:t>
            </a:r>
            <a:r>
              <a:rPr lang="ru-RU" sz="4300" dirty="0" err="1"/>
              <a:t>національної</a:t>
            </a:r>
            <a:r>
              <a:rPr lang="ru-RU" sz="4300" dirty="0"/>
              <a:t> </a:t>
            </a:r>
            <a:r>
              <a:rPr lang="ru-RU" sz="4300" dirty="0" err="1"/>
              <a:t>безпеки</a:t>
            </a:r>
            <a:r>
              <a:rPr lang="ru-RU" sz="4300" dirty="0"/>
              <a:t> і оборони, </a:t>
            </a:r>
            <a:r>
              <a:rPr lang="ru-RU" sz="4300" dirty="0" err="1"/>
              <a:t>відсічі</a:t>
            </a:r>
            <a:r>
              <a:rPr lang="ru-RU" sz="4300" dirty="0"/>
              <a:t> і </a:t>
            </a:r>
            <a:r>
              <a:rPr lang="ru-RU" sz="4300" dirty="0" err="1"/>
              <a:t>стримування</a:t>
            </a:r>
            <a:r>
              <a:rPr lang="ru-RU" sz="4300" dirty="0"/>
              <a:t> </a:t>
            </a:r>
            <a:r>
              <a:rPr lang="ru-RU" sz="4300" dirty="0" err="1"/>
              <a:t>збройної</a:t>
            </a:r>
            <a:r>
              <a:rPr lang="ru-RU" sz="4300" dirty="0"/>
              <a:t> </a:t>
            </a:r>
            <a:r>
              <a:rPr lang="ru-RU" sz="4300" dirty="0" err="1"/>
              <a:t>агресії</a:t>
            </a:r>
            <a:r>
              <a:rPr lang="ru-RU" sz="4300" dirty="0"/>
              <a:t> </a:t>
            </a:r>
            <a:r>
              <a:rPr lang="ru-RU" sz="4300" dirty="0" err="1"/>
              <a:t>Російської</a:t>
            </a:r>
            <a:r>
              <a:rPr lang="ru-RU" sz="4300" dirty="0"/>
              <a:t> </a:t>
            </a:r>
            <a:r>
              <a:rPr lang="ru-RU" sz="4300" dirty="0" err="1"/>
              <a:t>Федерації</a:t>
            </a:r>
            <a:r>
              <a:rPr lang="ru-RU" sz="4300" dirty="0"/>
              <a:t> у </a:t>
            </a:r>
            <a:r>
              <a:rPr lang="ru-RU" sz="4300" dirty="0" err="1"/>
              <a:t>Донецькій</a:t>
            </a:r>
            <a:r>
              <a:rPr lang="ru-RU" sz="4300" dirty="0"/>
              <a:t> та </a:t>
            </a:r>
            <a:r>
              <a:rPr lang="ru-RU" sz="4300" dirty="0" err="1"/>
              <a:t>Луганській</a:t>
            </a:r>
            <a:r>
              <a:rPr lang="ru-RU" sz="4300" dirty="0"/>
              <a:t> областях, </a:t>
            </a:r>
            <a:r>
              <a:rPr lang="ru-RU" sz="4300" dirty="0" err="1"/>
              <a:t>забезпеченні</a:t>
            </a:r>
            <a:r>
              <a:rPr lang="ru-RU" sz="4300" dirty="0"/>
              <a:t> </a:t>
            </a:r>
            <a:r>
              <a:rPr lang="ru-RU" sz="4300" dirty="0" err="1"/>
              <a:t>їх</a:t>
            </a:r>
            <a:r>
              <a:rPr lang="ru-RU" sz="4300" dirty="0"/>
              <a:t> </a:t>
            </a:r>
            <a:r>
              <a:rPr lang="ru-RU" sz="4300" dirty="0" err="1"/>
              <a:t>здійснення</a:t>
            </a:r>
            <a:r>
              <a:rPr lang="ru-RU" sz="4300" dirty="0"/>
              <a:t>, </a:t>
            </a:r>
            <a:r>
              <a:rPr lang="ru-RU" sz="4300" dirty="0" err="1"/>
              <a:t>перебуваючи</a:t>
            </a:r>
            <a:r>
              <a:rPr lang="ru-RU" sz="4300" dirty="0"/>
              <a:t> </a:t>
            </a:r>
            <a:r>
              <a:rPr lang="ru-RU" sz="4300" dirty="0" err="1"/>
              <a:t>безпосередньо</a:t>
            </a:r>
            <a:r>
              <a:rPr lang="ru-RU" sz="4300" dirty="0"/>
              <a:t> в районах та у </a:t>
            </a:r>
            <a:r>
              <a:rPr lang="ru-RU" sz="4300" dirty="0" err="1"/>
              <a:t>період</a:t>
            </a:r>
            <a:r>
              <a:rPr lang="ru-RU" sz="4300" dirty="0"/>
              <a:t> </a:t>
            </a:r>
            <a:r>
              <a:rPr lang="ru-RU" sz="4300" dirty="0" err="1"/>
              <a:t>здійснення</a:t>
            </a:r>
            <a:r>
              <a:rPr lang="ru-RU" sz="4300" dirty="0"/>
              <a:t> </a:t>
            </a:r>
            <a:r>
              <a:rPr lang="ru-RU" sz="4300" dirty="0" err="1"/>
              <a:t>зазначених</a:t>
            </a:r>
            <a:r>
              <a:rPr lang="ru-RU" sz="4300" dirty="0"/>
              <a:t> </a:t>
            </a:r>
            <a:r>
              <a:rPr lang="ru-RU" sz="4300" dirty="0" err="1"/>
              <a:t>заходів</a:t>
            </a:r>
            <a:r>
              <a:rPr lang="ru-RU" sz="4300" dirty="0"/>
              <a:t>;</a:t>
            </a:r>
          </a:p>
          <a:p>
            <a:pPr algn="just"/>
            <a:r>
              <a:rPr lang="ru-RU" sz="4300" dirty="0" err="1"/>
              <a:t>нотаріально</a:t>
            </a:r>
            <a:r>
              <a:rPr lang="ru-RU" sz="4300" dirty="0"/>
              <a:t> </a:t>
            </a:r>
            <a:r>
              <a:rPr lang="ru-RU" sz="4300" dirty="0" err="1"/>
              <a:t>посвідчені</a:t>
            </a:r>
            <a:r>
              <a:rPr lang="ru-RU" sz="4300" dirty="0"/>
              <a:t> заяви </a:t>
            </a:r>
            <a:r>
              <a:rPr lang="ru-RU" sz="4300" dirty="0" err="1"/>
              <a:t>від</a:t>
            </a:r>
            <a:r>
              <a:rPr lang="ru-RU" sz="4300" dirty="0"/>
              <a:t> </a:t>
            </a:r>
            <a:r>
              <a:rPr lang="ru-RU" sz="4300" dirty="0" err="1"/>
              <a:t>усіх</a:t>
            </a:r>
            <a:r>
              <a:rPr lang="ru-RU" sz="4300" dirty="0"/>
              <a:t> </a:t>
            </a:r>
            <a:r>
              <a:rPr lang="ru-RU" sz="4300" dirty="0" err="1"/>
              <a:t>інших</a:t>
            </a:r>
            <a:r>
              <a:rPr lang="ru-RU" sz="4300" dirty="0"/>
              <a:t> </a:t>
            </a:r>
            <a:r>
              <a:rPr lang="ru-RU" sz="4300" dirty="0" err="1"/>
              <a:t>членів</a:t>
            </a:r>
            <a:r>
              <a:rPr lang="ru-RU" sz="4300" dirty="0"/>
              <a:t> </a:t>
            </a:r>
            <a:r>
              <a:rPr lang="ru-RU" sz="4300" dirty="0" err="1"/>
              <a:t>сім'ї</a:t>
            </a:r>
            <a:r>
              <a:rPr lang="ru-RU" sz="4300" dirty="0"/>
              <a:t> </a:t>
            </a:r>
            <a:r>
              <a:rPr lang="ru-RU" sz="4300" dirty="0" err="1"/>
              <a:t>загиблого</a:t>
            </a:r>
            <a:r>
              <a:rPr lang="ru-RU" sz="4300" dirty="0"/>
              <a:t> </a:t>
            </a:r>
            <a:r>
              <a:rPr lang="ru-RU" sz="4300" dirty="0" err="1"/>
              <a:t>киянина</a:t>
            </a:r>
            <a:r>
              <a:rPr lang="ru-RU" sz="4300" dirty="0"/>
              <a:t> - </a:t>
            </a:r>
            <a:r>
              <a:rPr lang="ru-RU" sz="4300" dirty="0" err="1"/>
              <a:t>учасника</a:t>
            </a:r>
            <a:r>
              <a:rPr lang="ru-RU" sz="4300" dirty="0"/>
              <a:t> </a:t>
            </a:r>
            <a:r>
              <a:rPr lang="ru-RU" sz="4300" dirty="0" err="1"/>
              <a:t>антитерористичної</a:t>
            </a:r>
            <a:r>
              <a:rPr lang="ru-RU" sz="4300" dirty="0"/>
              <a:t> </a:t>
            </a:r>
            <a:r>
              <a:rPr lang="ru-RU" sz="4300" dirty="0" err="1"/>
              <a:t>операції</a:t>
            </a:r>
            <a:r>
              <a:rPr lang="ru-RU" sz="4300" dirty="0"/>
              <a:t> про </a:t>
            </a:r>
            <a:r>
              <a:rPr lang="ru-RU" sz="4300" dirty="0" err="1"/>
              <a:t>виплату</a:t>
            </a:r>
            <a:r>
              <a:rPr lang="ru-RU" sz="4300" dirty="0"/>
              <a:t> </a:t>
            </a:r>
            <a:r>
              <a:rPr lang="ru-RU" sz="4300" dirty="0" err="1"/>
              <a:t>заявнику</a:t>
            </a:r>
            <a:r>
              <a:rPr lang="ru-RU" sz="4300" dirty="0"/>
              <a:t> </a:t>
            </a:r>
            <a:r>
              <a:rPr lang="ru-RU" sz="4300" dirty="0" err="1"/>
              <a:t>матеріальної</a:t>
            </a:r>
            <a:r>
              <a:rPr lang="ru-RU" sz="4300" dirty="0"/>
              <a:t> </a:t>
            </a:r>
            <a:r>
              <a:rPr lang="ru-RU" sz="4300" dirty="0" err="1"/>
              <a:t>допомоги</a:t>
            </a:r>
            <a:r>
              <a:rPr lang="ru-RU" sz="4300" dirty="0"/>
              <a:t> за</a:t>
            </a:r>
            <a:r>
              <a:rPr lang="ru-RU" sz="4300" b="1" dirty="0"/>
              <a:t> </a:t>
            </a:r>
            <a:r>
              <a:rPr lang="ru-RU" sz="4300" dirty="0" err="1"/>
              <a:t>належну</a:t>
            </a:r>
            <a:r>
              <a:rPr lang="ru-RU" sz="4300" dirty="0"/>
              <a:t> для </a:t>
            </a:r>
            <a:r>
              <a:rPr lang="ru-RU" sz="4300" dirty="0" err="1"/>
              <a:t>одержання</a:t>
            </a:r>
            <a:r>
              <a:rPr lang="ru-RU" sz="4300" dirty="0"/>
              <a:t> </a:t>
            </a:r>
            <a:r>
              <a:rPr lang="ru-RU" sz="4300" dirty="0" err="1"/>
              <a:t>земельну</a:t>
            </a:r>
            <a:r>
              <a:rPr lang="ru-RU" sz="4300" dirty="0"/>
              <a:t> </a:t>
            </a:r>
            <a:r>
              <a:rPr lang="ru-RU" sz="4300" dirty="0" err="1"/>
              <a:t>ділянку</a:t>
            </a:r>
            <a:r>
              <a:rPr lang="ru-RU" sz="4300" dirty="0"/>
              <a:t>;</a:t>
            </a:r>
          </a:p>
          <a:p>
            <a:pPr algn="just"/>
            <a:r>
              <a:rPr lang="ru-RU" sz="4300" dirty="0" err="1"/>
              <a:t>рішення</a:t>
            </a:r>
            <a:r>
              <a:rPr lang="ru-RU" sz="4300" dirty="0"/>
              <a:t> </a:t>
            </a:r>
            <a:r>
              <a:rPr lang="ru-RU" sz="4300" dirty="0" err="1"/>
              <a:t>органів</a:t>
            </a:r>
            <a:r>
              <a:rPr lang="ru-RU" sz="4300" dirty="0"/>
              <a:t> </a:t>
            </a:r>
            <a:r>
              <a:rPr lang="ru-RU" sz="4300" dirty="0" err="1"/>
              <a:t>опіки</a:t>
            </a:r>
            <a:r>
              <a:rPr lang="ru-RU" sz="4300" dirty="0"/>
              <a:t> та </a:t>
            </a:r>
            <a:r>
              <a:rPr lang="ru-RU" sz="4300" dirty="0" err="1"/>
              <a:t>піклування</a:t>
            </a:r>
            <a:r>
              <a:rPr lang="ru-RU" sz="4300" dirty="0"/>
              <a:t> у </a:t>
            </a:r>
            <a:r>
              <a:rPr lang="ru-RU" sz="4300" dirty="0" err="1"/>
              <a:t>випадках</a:t>
            </a:r>
            <a:r>
              <a:rPr lang="ru-RU" sz="4300" dirty="0"/>
              <a:t>, </a:t>
            </a:r>
            <a:r>
              <a:rPr lang="ru-RU" sz="4300" dirty="0" err="1"/>
              <a:t>передбачених</a:t>
            </a:r>
            <a:r>
              <a:rPr lang="ru-RU" sz="4300" dirty="0"/>
              <a:t> </a:t>
            </a:r>
            <a:r>
              <a:rPr lang="ru-RU" sz="4300" dirty="0" err="1"/>
              <a:t>законодавством</a:t>
            </a:r>
            <a:r>
              <a:rPr lang="ru-RU" sz="4300" dirty="0"/>
              <a:t> </a:t>
            </a:r>
            <a:r>
              <a:rPr lang="ru-RU" sz="4300" dirty="0" err="1"/>
              <a:t>України</a:t>
            </a:r>
            <a:r>
              <a:rPr lang="ru-RU" sz="4300" dirty="0"/>
              <a:t>.</a:t>
            </a:r>
          </a:p>
          <a:p>
            <a:pPr marL="0" indent="0">
              <a:buNone/>
            </a:pPr>
            <a:endParaRPr lang="ru-RU" sz="4300" dirty="0" smtClean="0"/>
          </a:p>
          <a:p>
            <a:pPr marL="0" indent="0" algn="just">
              <a:buNone/>
            </a:pPr>
            <a:r>
              <a:rPr lang="ru-RU" sz="4300" b="1" dirty="0" err="1" smtClean="0"/>
              <a:t>копії</a:t>
            </a:r>
            <a:r>
              <a:rPr lang="ru-RU" sz="4300" b="1" dirty="0" smtClean="0"/>
              <a:t> </a:t>
            </a:r>
            <a:r>
              <a:rPr lang="ru-RU" sz="4300" b="1" dirty="0" err="1"/>
              <a:t>документів</a:t>
            </a:r>
            <a:r>
              <a:rPr lang="ru-RU" sz="4300" b="1" dirty="0"/>
              <a:t>, </a:t>
            </a:r>
            <a:r>
              <a:rPr lang="ru-RU" sz="4300" b="1" dirty="0" err="1"/>
              <a:t>крім</a:t>
            </a:r>
            <a:r>
              <a:rPr lang="ru-RU" sz="4300" b="1" dirty="0"/>
              <a:t> тих, </a:t>
            </a:r>
            <a:r>
              <a:rPr lang="ru-RU" sz="4300" b="1" dirty="0" err="1"/>
              <a:t>що</a:t>
            </a:r>
            <a:r>
              <a:rPr lang="ru-RU" sz="4300" b="1" dirty="0"/>
              <a:t> </a:t>
            </a:r>
            <a:r>
              <a:rPr lang="ru-RU" sz="4300" b="1" dirty="0" err="1"/>
              <a:t>відповідно</a:t>
            </a:r>
            <a:r>
              <a:rPr lang="ru-RU" sz="4300" b="1" dirty="0"/>
              <a:t> до </a:t>
            </a:r>
            <a:r>
              <a:rPr lang="ru-RU" sz="4300" b="1" dirty="0" err="1"/>
              <a:t>законодавства</a:t>
            </a:r>
            <a:r>
              <a:rPr lang="ru-RU" sz="4300" b="1" dirty="0"/>
              <a:t> </a:t>
            </a:r>
            <a:r>
              <a:rPr lang="ru-RU" sz="4300" b="1" dirty="0" err="1"/>
              <a:t>України</a:t>
            </a:r>
            <a:r>
              <a:rPr lang="ru-RU" sz="4300" b="1" dirty="0"/>
              <a:t> та </a:t>
            </a:r>
            <a:r>
              <a:rPr lang="ru-RU" sz="4300" b="1" dirty="0" err="1"/>
              <a:t>цього</a:t>
            </a:r>
            <a:r>
              <a:rPr lang="ru-RU" sz="4300" b="1" dirty="0"/>
              <a:t> Порядку </a:t>
            </a:r>
            <a:r>
              <a:rPr lang="ru-RU" sz="4300" b="1" dirty="0" err="1"/>
              <a:t>підлягають</a:t>
            </a:r>
            <a:r>
              <a:rPr lang="ru-RU" sz="4300" b="1" dirty="0"/>
              <a:t> </a:t>
            </a:r>
            <a:r>
              <a:rPr lang="ru-RU" sz="4300" b="1" dirty="0" err="1"/>
              <a:t>нотаріальному</a:t>
            </a:r>
            <a:r>
              <a:rPr lang="ru-RU" sz="4300" b="1" dirty="0"/>
              <a:t> </a:t>
            </a:r>
            <a:r>
              <a:rPr lang="ru-RU" sz="4300" b="1" dirty="0" err="1"/>
              <a:t>засвідченню</a:t>
            </a:r>
            <a:r>
              <a:rPr lang="ru-RU" sz="4300" b="1" dirty="0"/>
              <a:t>, </a:t>
            </a:r>
            <a:r>
              <a:rPr lang="ru-RU" sz="4300" b="1" dirty="0" err="1"/>
              <a:t>мають</a:t>
            </a:r>
            <a:r>
              <a:rPr lang="ru-RU" sz="4300" b="1" dirty="0"/>
              <a:t> бути </a:t>
            </a:r>
            <a:r>
              <a:rPr lang="ru-RU" sz="4300" b="1" dirty="0" err="1"/>
              <a:t>засвідчені</a:t>
            </a:r>
            <a:r>
              <a:rPr lang="ru-RU" sz="4300" b="1" dirty="0"/>
              <a:t> </a:t>
            </a:r>
            <a:r>
              <a:rPr lang="ru-RU" sz="4300" b="1" dirty="0" err="1"/>
              <a:t>заявником</a:t>
            </a:r>
            <a:r>
              <a:rPr lang="ru-RU" sz="4300" b="1" dirty="0"/>
              <a:t> з </a:t>
            </a:r>
            <a:r>
              <a:rPr lang="ru-RU" sz="4300" b="1" dirty="0" err="1"/>
              <a:t>пред'явленням</a:t>
            </a:r>
            <a:r>
              <a:rPr lang="ru-RU" sz="4300" b="1" dirty="0"/>
              <a:t> </a:t>
            </a:r>
            <a:r>
              <a:rPr lang="ru-RU" sz="4300" b="1" dirty="0" err="1"/>
              <a:t>їх</a:t>
            </a:r>
            <a:r>
              <a:rPr lang="ru-RU" sz="4300" b="1" dirty="0"/>
              <a:t> </a:t>
            </a:r>
            <a:r>
              <a:rPr lang="ru-RU" sz="4300" b="1" dirty="0" err="1"/>
              <a:t>оригіналів</a:t>
            </a:r>
            <a:r>
              <a:rPr lang="ru-RU" sz="4300" b="1" dirty="0" smtClean="0"/>
              <a:t>.</a:t>
            </a:r>
          </a:p>
          <a:p>
            <a:pPr marL="0" indent="0">
              <a:buNone/>
            </a:pPr>
            <a:endParaRPr lang="ru-RU" sz="2500" dirty="0"/>
          </a:p>
          <a:p>
            <a:pPr marL="0" indent="0" algn="ctr">
              <a:buNone/>
            </a:pPr>
            <a:r>
              <a:rPr lang="ru-RU" sz="3700" b="1" dirty="0" err="1">
                <a:solidFill>
                  <a:schemeClr val="bg1">
                    <a:lumMod val="50000"/>
                  </a:schemeClr>
                </a:solidFill>
              </a:rPr>
              <a:t>Комунальна</a:t>
            </a:r>
            <a:r>
              <a:rPr lang="ru-RU" sz="37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3700" b="1" dirty="0" err="1">
                <a:solidFill>
                  <a:schemeClr val="bg1">
                    <a:lumMod val="50000"/>
                  </a:schemeClr>
                </a:solidFill>
              </a:rPr>
              <a:t>бюджетна</a:t>
            </a:r>
            <a:r>
              <a:rPr lang="ru-RU" sz="37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3700" b="1" dirty="0" err="1">
                <a:solidFill>
                  <a:schemeClr val="bg1">
                    <a:lumMod val="50000"/>
                  </a:schemeClr>
                </a:solidFill>
              </a:rPr>
              <a:t>установа</a:t>
            </a:r>
            <a:r>
              <a:rPr lang="ru-RU" sz="3700" b="1" dirty="0">
                <a:solidFill>
                  <a:schemeClr val="bg1">
                    <a:lumMod val="50000"/>
                  </a:schemeClr>
                </a:solidFill>
              </a:rPr>
              <a:t> "КИЇВСЬКИЙ МІСЬКИЙ ЦЕНТР ДОПОМОГИ УЧАСНИКАМ АНТИТЕРОРИСТИЧНОЇ ОПЕРАЦІЇ"</a:t>
            </a:r>
          </a:p>
          <a:p>
            <a:pPr marL="0" indent="0" algn="ctr">
              <a:buNone/>
            </a:pPr>
            <a:r>
              <a:rPr lang="ru-RU" sz="3700" b="1" dirty="0">
                <a:solidFill>
                  <a:schemeClr val="bg1">
                    <a:lumMod val="50000"/>
                  </a:schemeClr>
                </a:solidFill>
              </a:rPr>
              <a:t>0800-300 633;  (067) 242-3718; (044) 202-7693</a:t>
            </a:r>
          </a:p>
          <a:p>
            <a:endParaRPr lang="ru-RU" sz="4300" dirty="0"/>
          </a:p>
        </p:txBody>
      </p:sp>
    </p:spTree>
    <p:extLst>
      <p:ext uri="{BB962C8B-B14F-4D97-AF65-F5344CB8AC3E}">
        <p14:creationId xmlns="" xmlns:p14="http://schemas.microsoft.com/office/powerpoint/2010/main" val="4049520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8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5|2.4|2.2|2.7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4|1.8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4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0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1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2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3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4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5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6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7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8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9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0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1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2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3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4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5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6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7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8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9.xml><?xml version="1.0" encoding="utf-8"?>
<a:themeOverride xmlns:a="http://schemas.openxmlformats.org/drawingml/2006/main">
  <a:clrScheme name="Теплый синий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</TotalTime>
  <Words>2188</Words>
  <Application>Microsoft Office PowerPoint</Application>
  <PresentationFormat>Произвольный</PresentationFormat>
  <Paragraphs>267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  <vt:variant>
        <vt:lpstr>Произвольные показы</vt:lpstr>
      </vt:variant>
      <vt:variant>
        <vt:i4>1</vt:i4>
      </vt:variant>
    </vt:vector>
  </HeadingPairs>
  <TitlesOfParts>
    <vt:vector size="27" baseType="lpstr">
      <vt:lpstr>HDOfficeLightV0</vt:lpstr>
      <vt:lpstr>1_HDOfficeLightV0</vt:lpstr>
      <vt:lpstr>     </vt:lpstr>
      <vt:lpstr>Слайд 2</vt:lpstr>
      <vt:lpstr>1. Загальне положення: </vt:lpstr>
      <vt:lpstr>До членів сімей загиблих належать: Закону України «Про статус ветеранів війни, гарантії їх соціального захисту» пункт 1 статті 10 . </vt:lpstr>
      <vt:lpstr>Хто має право: </vt:lpstr>
      <vt:lpstr>Умови отримання матеріальної допомоги для уповноваженого члена сім’ї загиблого:</vt:lpstr>
      <vt:lpstr>Розмір матеріальної допомоги:</vt:lpstr>
      <vt:lpstr>Вирішення питань, пов'язаних з виплатою матеріальної допомоги за належну для одержання земельну ділянку </vt:lpstr>
      <vt:lpstr>Перелік документів:</vt:lpstr>
      <vt:lpstr>        зразок 1 Заява про виплату матеріальної допомоги за належну для одержання земельну ділянку для будівництва і обслуговування жилого будинку, господарських будівель і споруд у порядку реалізації права на першочергове відведення земельних ділянок, передбаченого в абзаці другому пункту 15 частини першої статті 15 Закону України "Про статус ветеранів війни, гарантії їх соціального захисту" </vt:lpstr>
      <vt:lpstr>           зразок 2 Заява про виплату заявнику матеріальної допомоги за належну для одержання (одержану) земельну ділянку для будівництва і обслуговування жилого будинку, господарських будівель і споруд </vt:lpstr>
      <vt:lpstr> Комісія при РДА протягом 30 календарних днів, з дня подання заяви: </vt:lpstr>
      <vt:lpstr>Слайд 13</vt:lpstr>
      <vt:lpstr> Вирішення питань, пов'язаних з виплатою матеріальної допомоги за одержану земельну ділянку </vt:lpstr>
      <vt:lpstr>ПЕРЕЛІК ДОКУМЕНТІВ:</vt:lpstr>
      <vt:lpstr>           зразок 2 Заява про виплату заявнику матеріальної допомоги за належну для одержання (одержану) земельну ділянку для будівництва і обслуговування жилого будинку, господарських будівель і споруд </vt:lpstr>
      <vt:lpstr>                   зразок 3                                                                   Заява        про добровільну відмову від права власності на земельну ділянку для будівництва і обслуговування жилого будинку, господарських будівель і споруд на користь територіальної громади міста Києва та виплату матеріальної допомоги за неї </vt:lpstr>
      <vt:lpstr>  Київська міська рада протягом  10 календарних днів з дня подання заяви:  </vt:lpstr>
      <vt:lpstr>Департамент земельних ресурсів протягом  20 робочих днів з дня отримання заяви:</vt:lpstr>
      <vt:lpstr>Київська міська рада протягом одного місяця з дня надходження проекту рішення:</vt:lpstr>
      <vt:lpstr>Київська міська рада протягом 20 робочих днів з дня  набрання чинності рішення </vt:lpstr>
      <vt:lpstr>Департамент земельних ресурсів</vt:lpstr>
      <vt:lpstr>Слайд 23</vt:lpstr>
      <vt:lpstr>Слайд 24</vt:lpstr>
      <vt:lpstr>Произвольный показ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РІШЕННЯ від 9 жовтня 2014 року N 271/271 Про надання додаткових пільг та гарантій учасникам антитерористичної операції та членам їх сімей</dc:title>
  <dc:creator>user</dc:creator>
  <cp:lastModifiedBy>Iryna.Ragimova</cp:lastModifiedBy>
  <cp:revision>100</cp:revision>
  <dcterms:created xsi:type="dcterms:W3CDTF">2019-04-11T05:38:04Z</dcterms:created>
  <dcterms:modified xsi:type="dcterms:W3CDTF">2019-05-28T13:18:12Z</dcterms:modified>
</cp:coreProperties>
</file>